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2CAD-2324-4D23-A72B-E69EE473CD8F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1604C-9C28-4893-92B8-A5C0C83BE5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2CAD-2324-4D23-A72B-E69EE473CD8F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1604C-9C28-4893-92B8-A5C0C83BE5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2CAD-2324-4D23-A72B-E69EE473CD8F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1604C-9C28-4893-92B8-A5C0C83BE5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2CAD-2324-4D23-A72B-E69EE473CD8F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1604C-9C28-4893-92B8-A5C0C83BE5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2CAD-2324-4D23-A72B-E69EE473CD8F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1604C-9C28-4893-92B8-A5C0C83BE5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2CAD-2324-4D23-A72B-E69EE473CD8F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1604C-9C28-4893-92B8-A5C0C83BE5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2CAD-2324-4D23-A72B-E69EE473CD8F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1604C-9C28-4893-92B8-A5C0C83BE5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2CAD-2324-4D23-A72B-E69EE473CD8F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1604C-9C28-4893-92B8-A5C0C83BE5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2CAD-2324-4D23-A72B-E69EE473CD8F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1604C-9C28-4893-92B8-A5C0C83BE5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2CAD-2324-4D23-A72B-E69EE473CD8F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1604C-9C28-4893-92B8-A5C0C83BE5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2CAD-2324-4D23-A72B-E69EE473CD8F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1604C-9C28-4893-92B8-A5C0C83BE5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E2CAD-2324-4D23-A72B-E69EE473CD8F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1604C-9C28-4893-92B8-A5C0C83BE5A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gi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>
                <a:ln w="1905">
                  <a:solidFill>
                    <a:schemeClr val="tx1"/>
                  </a:solidFill>
                </a:ln>
                <a:solidFill>
                  <a:schemeClr val="accent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Nepravidelná slovesa E </a:t>
            </a:r>
            <a:r>
              <a:rPr lang="cs-CZ" b="1" dirty="0">
                <a:ln w="1905">
                  <a:solidFill>
                    <a:schemeClr val="tx1"/>
                  </a:solidFill>
                </a:ln>
                <a:solidFill>
                  <a:schemeClr val="accent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/>
              </a:rPr>
              <a:t>→ I, IE </a:t>
            </a:r>
            <a:endParaRPr lang="cs-CZ" b="1" dirty="0">
              <a:ln w="1905">
                <a:solidFill>
                  <a:schemeClr val="tx1"/>
                </a:solidFill>
              </a:ln>
              <a:solidFill>
                <a:schemeClr val="accent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/>
              <a:t>Ve 2. a 3. osobě jednotného čísla dochází ke změně kmenové samohlásky.</a:t>
            </a:r>
          </a:p>
          <a:p>
            <a:endParaRPr lang="cs-CZ" dirty="0"/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71330"/>
              </p:ext>
            </p:extLst>
          </p:nvPr>
        </p:nvGraphicFramePr>
        <p:xfrm>
          <a:off x="1439652" y="3165394"/>
          <a:ext cx="6444716" cy="1872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2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8052">
                <a:tc gridSpan="2"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NEHMEN = brát, vzít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cs-CZ" dirty="0" err="1"/>
                        <a:t>ich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nehme</a:t>
                      </a:r>
                      <a:r>
                        <a:rPr lang="cs-CZ" baseline="0" dirty="0"/>
                        <a:t> – beru, vezmu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wir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nehmen</a:t>
                      </a:r>
                      <a:r>
                        <a:rPr lang="cs-CZ" dirty="0"/>
                        <a:t> – bereme, vezmeme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cs-CZ" dirty="0" err="1"/>
                        <a:t>du</a:t>
                      </a:r>
                      <a:r>
                        <a:rPr lang="cs-CZ" baseline="0" dirty="0"/>
                        <a:t> </a:t>
                      </a:r>
                      <a:r>
                        <a:rPr lang="cs-CZ" b="1" baseline="0" dirty="0" err="1"/>
                        <a:t>nimmst</a:t>
                      </a:r>
                      <a:r>
                        <a:rPr lang="cs-CZ" baseline="0" dirty="0"/>
                        <a:t> – bereš, vezmeš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ihr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nehmt</a:t>
                      </a:r>
                      <a:r>
                        <a:rPr lang="cs-CZ" dirty="0"/>
                        <a:t> – berete, vezmete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cs-CZ" dirty="0" err="1"/>
                        <a:t>er</a:t>
                      </a:r>
                      <a:r>
                        <a:rPr lang="cs-CZ" dirty="0"/>
                        <a:t>, </a:t>
                      </a:r>
                      <a:r>
                        <a:rPr lang="cs-CZ" dirty="0" err="1"/>
                        <a:t>sie</a:t>
                      </a:r>
                      <a:r>
                        <a:rPr lang="cs-CZ" dirty="0"/>
                        <a:t>,</a:t>
                      </a:r>
                      <a:r>
                        <a:rPr lang="cs-CZ" baseline="0" dirty="0"/>
                        <a:t> es </a:t>
                      </a:r>
                      <a:r>
                        <a:rPr lang="cs-CZ" b="1" baseline="0" dirty="0"/>
                        <a:t> </a:t>
                      </a:r>
                      <a:r>
                        <a:rPr lang="cs-CZ" b="1" baseline="0" dirty="0" err="1"/>
                        <a:t>nimmt</a:t>
                      </a:r>
                      <a:r>
                        <a:rPr lang="cs-CZ" b="1" baseline="0" dirty="0"/>
                        <a:t> </a:t>
                      </a:r>
                      <a:r>
                        <a:rPr lang="cs-CZ" baseline="0" dirty="0"/>
                        <a:t>– bere, vezme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sie</a:t>
                      </a:r>
                      <a:r>
                        <a:rPr lang="cs-CZ" dirty="0"/>
                        <a:t>, </a:t>
                      </a:r>
                      <a:r>
                        <a:rPr lang="cs-CZ" dirty="0" err="1"/>
                        <a:t>Sie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nehmen</a:t>
                      </a:r>
                      <a:r>
                        <a:rPr lang="cs-CZ" dirty="0"/>
                        <a:t> – berou, vezmou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026" name="Picture 2" descr="C:\Users\standard\AppData\Local\Microsoft\Windows\Temporary Internet Files\Content.IE5\J25ATIDM\MC90007879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2780928"/>
            <a:ext cx="1021215" cy="15121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>
                <a:ln w="1905">
                  <a:solidFill>
                    <a:schemeClr val="tx1"/>
                  </a:solidFill>
                </a:ln>
                <a:solidFill>
                  <a:schemeClr val="accent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Nepravidelná slovesa E </a:t>
            </a:r>
            <a:r>
              <a:rPr lang="cs-CZ" b="1" dirty="0">
                <a:ln w="1905">
                  <a:solidFill>
                    <a:schemeClr val="tx1"/>
                  </a:solidFill>
                </a:ln>
                <a:solidFill>
                  <a:schemeClr val="accent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/>
              </a:rPr>
              <a:t>→ I, IE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Do této skupiny sloves patří například:</a:t>
            </a:r>
          </a:p>
          <a:p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1475656" y="2492896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err="1">
                          <a:solidFill>
                            <a:schemeClr val="tx1"/>
                          </a:solidFill>
                        </a:rPr>
                        <a:t>essen</a:t>
                      </a:r>
                      <a:endParaRPr lang="cs-CZ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>
                          <a:solidFill>
                            <a:schemeClr val="tx1"/>
                          </a:solidFill>
                        </a:rPr>
                        <a:t>jíst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err="1"/>
                        <a:t>geben</a:t>
                      </a:r>
                      <a:endParaRPr lang="cs-CZ" b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dát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err="1"/>
                        <a:t>helfen</a:t>
                      </a:r>
                      <a:endParaRPr lang="cs-CZ" b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pomáhat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err="1"/>
                        <a:t>lesen</a:t>
                      </a:r>
                      <a:endParaRPr lang="cs-CZ" b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číst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err="1"/>
                        <a:t>nehmen</a:t>
                      </a:r>
                      <a:endParaRPr lang="cs-CZ" b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vzít, brát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err="1"/>
                        <a:t>sehen</a:t>
                      </a:r>
                      <a:endParaRPr lang="cs-CZ" b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vidět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err="1"/>
                        <a:t>sprechen</a:t>
                      </a:r>
                      <a:endParaRPr lang="cs-CZ" b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mluvit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err="1"/>
                        <a:t>treffen</a:t>
                      </a:r>
                      <a:endParaRPr lang="cs-CZ" b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potkat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>
                <a:ln w="1905">
                  <a:solidFill>
                    <a:schemeClr val="tx1"/>
                  </a:solidFill>
                </a:ln>
                <a:solidFill>
                  <a:schemeClr val="accent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Opakování sloves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cs-CZ" dirty="0"/>
              <a:t>                                                                    </a:t>
            </a:r>
            <a:r>
              <a:rPr lang="cs-CZ" dirty="0" err="1"/>
              <a:t>helfen</a:t>
            </a:r>
            <a:endParaRPr lang="cs-CZ" dirty="0"/>
          </a:p>
          <a:p>
            <a:pPr>
              <a:buNone/>
            </a:pPr>
            <a:r>
              <a:rPr lang="cs-CZ" dirty="0"/>
              <a:t>                                                                    </a:t>
            </a:r>
            <a:r>
              <a:rPr lang="cs-CZ" dirty="0" err="1"/>
              <a:t>lesen</a:t>
            </a:r>
            <a:endParaRPr lang="cs-CZ" dirty="0"/>
          </a:p>
          <a:p>
            <a:pPr>
              <a:buNone/>
            </a:pPr>
            <a:r>
              <a:rPr lang="cs-CZ" dirty="0"/>
              <a:t>                                                                    </a:t>
            </a:r>
            <a:r>
              <a:rPr lang="cs-CZ" dirty="0" err="1"/>
              <a:t>sprechen</a:t>
            </a:r>
            <a:endParaRPr lang="cs-CZ" dirty="0"/>
          </a:p>
          <a:p>
            <a:pPr>
              <a:buNone/>
            </a:pPr>
            <a:r>
              <a:rPr lang="cs-CZ" dirty="0"/>
              <a:t>                                                                    </a:t>
            </a:r>
            <a:r>
              <a:rPr lang="cs-CZ" dirty="0" err="1"/>
              <a:t>essen</a:t>
            </a:r>
            <a:endParaRPr lang="cs-CZ" dirty="0"/>
          </a:p>
          <a:p>
            <a:pPr>
              <a:buNone/>
            </a:pPr>
            <a:r>
              <a:rPr lang="cs-CZ" dirty="0"/>
              <a:t>                                                                    </a:t>
            </a:r>
            <a:r>
              <a:rPr lang="cs-CZ" dirty="0" err="1"/>
              <a:t>sehen</a:t>
            </a:r>
            <a:endParaRPr lang="cs-CZ" dirty="0"/>
          </a:p>
          <a:p>
            <a:pPr>
              <a:buNone/>
            </a:pPr>
            <a:r>
              <a:rPr lang="cs-CZ" dirty="0"/>
              <a:t>                                                                    </a:t>
            </a:r>
            <a:r>
              <a:rPr lang="cs-CZ" dirty="0" err="1"/>
              <a:t>treffen</a:t>
            </a:r>
            <a:endParaRPr lang="cs-CZ" dirty="0"/>
          </a:p>
          <a:p>
            <a:pPr>
              <a:buNone/>
            </a:pPr>
            <a:r>
              <a:rPr lang="cs-CZ" dirty="0"/>
              <a:t>                                                                    </a:t>
            </a:r>
            <a:r>
              <a:rPr lang="cs-CZ" dirty="0" err="1"/>
              <a:t>geben</a:t>
            </a:r>
            <a:endParaRPr lang="cs-CZ" dirty="0"/>
          </a:p>
        </p:txBody>
      </p:sp>
      <p:pic>
        <p:nvPicPr>
          <p:cNvPr id="2050" name="Picture 2" descr="C:\Users\standard\AppData\Local\Microsoft\Windows\Temporary Internet Files\Content.IE5\GIR7FVX9\MC90031257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916832"/>
            <a:ext cx="969260" cy="130622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60" name="Picture 12" descr="C:\Users\standard\AppData\Local\Microsoft\Windows\Temporary Internet Files\Content.IE5\QDA77Z5D\MM910001129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3861048"/>
            <a:ext cx="1141454" cy="131901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22" name="Přímá spojovací šipka 21"/>
          <p:cNvCxnSpPr>
            <a:stCxn id="2050" idx="3"/>
          </p:cNvCxnSpPr>
          <p:nvPr/>
        </p:nvCxnSpPr>
        <p:spPr>
          <a:xfrm flipV="1">
            <a:off x="1868852" y="2564904"/>
            <a:ext cx="4935396" cy="5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051" name="Picture 3" descr="C:\Users\standard\AppData\Local\Microsoft\Windows\Temporary Internet Files\Content.IE5\QDA77Z5D\MC90018615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2348880"/>
            <a:ext cx="910304" cy="14401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61" name="Picture 13" descr="C:\Users\standard\AppData\Local\Microsoft\Windows\Temporary Internet Files\Content.IE5\GIR7FVX9\MC900440562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7944" y="1844824"/>
            <a:ext cx="1026666" cy="10635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24" name="Přímá spojovací šipka 23"/>
          <p:cNvCxnSpPr>
            <a:stCxn id="2060" idx="3"/>
          </p:cNvCxnSpPr>
          <p:nvPr/>
        </p:nvCxnSpPr>
        <p:spPr>
          <a:xfrm>
            <a:off x="1969038" y="4520555"/>
            <a:ext cx="4835210" cy="92466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054" name="Picture 6" descr="C:\Users\standard\AppData\Local\Microsoft\Windows\Temporary Internet Files\Content.IE5\QDA77Z5D\MC900359037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11760" y="4581128"/>
            <a:ext cx="1148011" cy="10101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65" name="Picture 17" descr="C:\Users\standard\AppData\Local\Microsoft\Windows\Temporary Internet Files\Content.IE5\J25ATIDM\MC900078809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11960" y="4437112"/>
            <a:ext cx="1296144" cy="94527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26" name="Přímá spojovací šipka 25"/>
          <p:cNvCxnSpPr>
            <a:stCxn id="2051" idx="3"/>
          </p:cNvCxnSpPr>
          <p:nvPr/>
        </p:nvCxnSpPr>
        <p:spPr>
          <a:xfrm>
            <a:off x="3466080" y="3068960"/>
            <a:ext cx="3338168" cy="720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Přímá spojovací šipka 27"/>
          <p:cNvCxnSpPr/>
          <p:nvPr/>
        </p:nvCxnSpPr>
        <p:spPr>
          <a:xfrm flipV="1">
            <a:off x="3563888" y="1916832"/>
            <a:ext cx="3168352" cy="26642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056" name="Picture 8" descr="C:\Users\standard\AppData\Local\Microsoft\Windows\Temporary Internet Files\Content.IE5\QDA77Z5D\MM900395755[1].gif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067944" y="3501008"/>
            <a:ext cx="1280142" cy="5760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33" name="Přímá spojovací šipka 32"/>
          <p:cNvCxnSpPr/>
          <p:nvPr/>
        </p:nvCxnSpPr>
        <p:spPr>
          <a:xfrm>
            <a:off x="5148064" y="2060848"/>
            <a:ext cx="1656184" cy="16561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Přímá spojovací šipka 34"/>
          <p:cNvCxnSpPr>
            <a:stCxn id="2056" idx="3"/>
          </p:cNvCxnSpPr>
          <p:nvPr/>
        </p:nvCxnSpPr>
        <p:spPr>
          <a:xfrm>
            <a:off x="5348086" y="3789040"/>
            <a:ext cx="1456162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Přímá spojovací šipka 36"/>
          <p:cNvCxnSpPr>
            <a:stCxn id="2065" idx="3"/>
          </p:cNvCxnSpPr>
          <p:nvPr/>
        </p:nvCxnSpPr>
        <p:spPr>
          <a:xfrm flipV="1">
            <a:off x="5508104" y="4869160"/>
            <a:ext cx="1296144" cy="4059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sz="3900" b="1" dirty="0">
                <a:ln w="1905">
                  <a:solidFill>
                    <a:sysClr val="windowText" lastClr="000000"/>
                  </a:solidFill>
                </a:ln>
                <a:solidFill>
                  <a:schemeClr val="accent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Přiřaďte k osobám správný tvar slovesa: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cs-CZ" dirty="0"/>
          </a:p>
        </p:txBody>
      </p:sp>
      <p:sp>
        <p:nvSpPr>
          <p:cNvPr id="4" name="Zkosené hrany 3"/>
          <p:cNvSpPr/>
          <p:nvPr/>
        </p:nvSpPr>
        <p:spPr>
          <a:xfrm>
            <a:off x="755576" y="1988840"/>
            <a:ext cx="1152128" cy="432048"/>
          </a:xfrm>
          <a:prstGeom prst="bevel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IHR</a:t>
            </a:r>
          </a:p>
        </p:txBody>
      </p:sp>
      <p:sp>
        <p:nvSpPr>
          <p:cNvPr id="10" name="Zkosené hrany 9"/>
          <p:cNvSpPr/>
          <p:nvPr/>
        </p:nvSpPr>
        <p:spPr>
          <a:xfrm>
            <a:off x="755576" y="2636912"/>
            <a:ext cx="1152128" cy="432048"/>
          </a:xfrm>
          <a:prstGeom prst="bevel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ICH</a:t>
            </a:r>
          </a:p>
        </p:txBody>
      </p:sp>
      <p:sp>
        <p:nvSpPr>
          <p:cNvPr id="11" name="Zkosené hrany 10"/>
          <p:cNvSpPr/>
          <p:nvPr/>
        </p:nvSpPr>
        <p:spPr>
          <a:xfrm>
            <a:off x="755576" y="3284984"/>
            <a:ext cx="1152128" cy="432048"/>
          </a:xfrm>
          <a:prstGeom prst="bevel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DU</a:t>
            </a:r>
          </a:p>
        </p:txBody>
      </p:sp>
      <p:sp>
        <p:nvSpPr>
          <p:cNvPr id="12" name="Zkosené hrany 11"/>
          <p:cNvSpPr/>
          <p:nvPr/>
        </p:nvSpPr>
        <p:spPr>
          <a:xfrm>
            <a:off x="755576" y="3933056"/>
            <a:ext cx="1152128" cy="432048"/>
          </a:xfrm>
          <a:prstGeom prst="bevel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WIR</a:t>
            </a:r>
          </a:p>
        </p:txBody>
      </p:sp>
      <p:sp>
        <p:nvSpPr>
          <p:cNvPr id="13" name="Zkosené hrany 12"/>
          <p:cNvSpPr/>
          <p:nvPr/>
        </p:nvSpPr>
        <p:spPr>
          <a:xfrm>
            <a:off x="755576" y="4581128"/>
            <a:ext cx="1152128" cy="432048"/>
          </a:xfrm>
          <a:prstGeom prst="bevel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ER</a:t>
            </a:r>
          </a:p>
        </p:txBody>
      </p:sp>
      <p:sp>
        <p:nvSpPr>
          <p:cNvPr id="14" name="Zkosené hrany 13"/>
          <p:cNvSpPr/>
          <p:nvPr/>
        </p:nvSpPr>
        <p:spPr>
          <a:xfrm>
            <a:off x="755576" y="5229200"/>
            <a:ext cx="1152128" cy="432048"/>
          </a:xfrm>
          <a:prstGeom prst="bevel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SIE (ONI)</a:t>
            </a:r>
          </a:p>
        </p:txBody>
      </p:sp>
      <p:sp>
        <p:nvSpPr>
          <p:cNvPr id="15" name="Zkosené hrany 14"/>
          <p:cNvSpPr/>
          <p:nvPr/>
        </p:nvSpPr>
        <p:spPr>
          <a:xfrm>
            <a:off x="4427984" y="2420888"/>
            <a:ext cx="1584176" cy="432048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>
                <a:solidFill>
                  <a:schemeClr val="tx1"/>
                </a:solidFill>
              </a:rPr>
              <a:t>nehme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6" name="Zkosené hrany 15"/>
          <p:cNvSpPr/>
          <p:nvPr/>
        </p:nvSpPr>
        <p:spPr>
          <a:xfrm>
            <a:off x="4716016" y="3068960"/>
            <a:ext cx="1584176" cy="432048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>
                <a:solidFill>
                  <a:schemeClr val="tx1"/>
                </a:solidFill>
              </a:rPr>
              <a:t>gebt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8" name="Zkosené hrany 17"/>
          <p:cNvSpPr/>
          <p:nvPr/>
        </p:nvSpPr>
        <p:spPr>
          <a:xfrm>
            <a:off x="5652120" y="5373216"/>
            <a:ext cx="1584176" cy="432048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>
                <a:solidFill>
                  <a:schemeClr val="tx1"/>
                </a:solidFill>
              </a:rPr>
              <a:t>trifft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9" name="Zkosené hrany 18"/>
          <p:cNvSpPr/>
          <p:nvPr/>
        </p:nvSpPr>
        <p:spPr>
          <a:xfrm>
            <a:off x="6588224" y="2780928"/>
            <a:ext cx="1584176" cy="432048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>
                <a:solidFill>
                  <a:schemeClr val="tx1"/>
                </a:solidFill>
              </a:rPr>
              <a:t>sehen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20" name="Zkosené hrany 19"/>
          <p:cNvSpPr/>
          <p:nvPr/>
        </p:nvSpPr>
        <p:spPr>
          <a:xfrm>
            <a:off x="6228184" y="4437112"/>
            <a:ext cx="1584176" cy="432048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>
                <a:solidFill>
                  <a:schemeClr val="tx1"/>
                </a:solidFill>
              </a:rPr>
              <a:t>esst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21" name="Zkosené hrany 20"/>
          <p:cNvSpPr/>
          <p:nvPr/>
        </p:nvSpPr>
        <p:spPr>
          <a:xfrm>
            <a:off x="6516216" y="2060848"/>
            <a:ext cx="1584176" cy="432048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>
                <a:solidFill>
                  <a:schemeClr val="tx1"/>
                </a:solidFill>
              </a:rPr>
              <a:t>hilfst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23" name="Zkosené hrany 22"/>
          <p:cNvSpPr/>
          <p:nvPr/>
        </p:nvSpPr>
        <p:spPr>
          <a:xfrm>
            <a:off x="4283968" y="4653136"/>
            <a:ext cx="1584176" cy="432048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>
                <a:solidFill>
                  <a:schemeClr val="tx1"/>
                </a:solidFill>
              </a:rPr>
              <a:t>sehen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7" name="Zkosené hrany 16"/>
          <p:cNvSpPr/>
          <p:nvPr/>
        </p:nvSpPr>
        <p:spPr>
          <a:xfrm>
            <a:off x="5652120" y="3861048"/>
            <a:ext cx="1584176" cy="432048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>
                <a:solidFill>
                  <a:schemeClr val="tx1"/>
                </a:solidFill>
              </a:rPr>
              <a:t>sprichst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024 0.02105 L -0.25208 -0.1572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00" y="-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285 -0.02104 L -0.29913 -0.3566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00" y="-16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663 0.0104 L -0.22048 0.0314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00" y="1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82 0.02104 L -0.44896 0.1785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00" y="7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427 2.48844E-6 L -0.2125 -0.0839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00" y="-4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645 -0.01041 L -0.20468 -0.1047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00" y="-4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663 -0.00023 L -0.35434 -0.1049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00" y="-5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74746E-6 L -0.45677 0.35662 " pathEditMode="relative" ptsTypes="AA">
                                      <p:cBhvr>
                                        <p:cTn id="3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>
                <a:ln w="1905">
                  <a:solidFill>
                    <a:sysClr val="windowText" lastClr="000000"/>
                  </a:solidFill>
                </a:ln>
                <a:solidFill>
                  <a:schemeClr val="accent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Doplňte sloveso ve správném tvaru: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err="1">
                <a:ln>
                  <a:solidFill>
                    <a:sysClr val="windowText" lastClr="000000"/>
                  </a:solidFill>
                </a:ln>
                <a:solidFill>
                  <a:schemeClr val="accent2"/>
                </a:solidFill>
              </a:rPr>
              <a:t>Hilfst</a:t>
            </a:r>
            <a:r>
              <a:rPr lang="cs-CZ" dirty="0"/>
              <a:t>  </a:t>
            </a:r>
            <a:r>
              <a:rPr lang="cs-CZ" dirty="0" err="1"/>
              <a:t>du</a:t>
            </a:r>
            <a:r>
              <a:rPr lang="cs-CZ" dirty="0"/>
              <a:t> </a:t>
            </a:r>
            <a:r>
              <a:rPr lang="cs-CZ" dirty="0" err="1"/>
              <a:t>deinem</a:t>
            </a:r>
            <a:r>
              <a:rPr lang="cs-CZ" dirty="0"/>
              <a:t> Vater </a:t>
            </a:r>
            <a:r>
              <a:rPr lang="cs-CZ" dirty="0" err="1"/>
              <a:t>oft</a:t>
            </a:r>
            <a:r>
              <a:rPr lang="cs-CZ" dirty="0"/>
              <a:t>? (</a:t>
            </a:r>
            <a:r>
              <a:rPr lang="cs-CZ" dirty="0" err="1"/>
              <a:t>helfen</a:t>
            </a:r>
            <a:r>
              <a:rPr lang="cs-CZ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>
                <a:ln>
                  <a:solidFill>
                    <a:sysClr val="windowText" lastClr="000000"/>
                  </a:solidFill>
                </a:ln>
                <a:solidFill>
                  <a:schemeClr val="accent2"/>
                </a:solidFill>
              </a:rPr>
              <a:t>Seht</a:t>
            </a:r>
            <a:r>
              <a:rPr lang="cs-CZ" dirty="0"/>
              <a:t>  </a:t>
            </a:r>
            <a:r>
              <a:rPr lang="cs-CZ" dirty="0" err="1"/>
              <a:t>ihr</a:t>
            </a:r>
            <a:r>
              <a:rPr lang="cs-CZ" dirty="0"/>
              <a:t> </a:t>
            </a:r>
            <a:r>
              <a:rPr lang="cs-CZ" dirty="0" err="1"/>
              <a:t>das</a:t>
            </a:r>
            <a:r>
              <a:rPr lang="cs-CZ" dirty="0"/>
              <a:t> </a:t>
            </a:r>
            <a:r>
              <a:rPr lang="cs-CZ" dirty="0" err="1"/>
              <a:t>sch</a:t>
            </a:r>
            <a:r>
              <a:rPr lang="cs-CZ" dirty="0" err="1">
                <a:latin typeface="Calibri"/>
              </a:rPr>
              <a:t>öne</a:t>
            </a:r>
            <a:r>
              <a:rPr lang="cs-CZ" dirty="0">
                <a:latin typeface="Calibri"/>
              </a:rPr>
              <a:t> Auto? (</a:t>
            </a:r>
            <a:r>
              <a:rPr lang="cs-CZ" dirty="0" err="1">
                <a:latin typeface="Calibri"/>
              </a:rPr>
              <a:t>sehen</a:t>
            </a:r>
            <a:r>
              <a:rPr lang="cs-CZ" dirty="0">
                <a:latin typeface="Calibri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latin typeface="Calibri"/>
              </a:rPr>
              <a:t>Die </a:t>
            </a:r>
            <a:r>
              <a:rPr lang="cs-CZ" dirty="0" err="1">
                <a:latin typeface="Calibri"/>
              </a:rPr>
              <a:t>Kinder</a:t>
            </a:r>
            <a:r>
              <a:rPr lang="cs-CZ" dirty="0">
                <a:latin typeface="Calibri"/>
              </a:rPr>
              <a:t> </a:t>
            </a:r>
            <a:r>
              <a:rPr lang="cs-CZ" dirty="0" err="1">
                <a:ln>
                  <a:solidFill>
                    <a:sysClr val="windowText" lastClr="000000"/>
                  </a:solidFill>
                </a:ln>
                <a:solidFill>
                  <a:schemeClr val="accent2"/>
                </a:solidFill>
                <a:latin typeface="Calibri"/>
              </a:rPr>
              <a:t>essen</a:t>
            </a:r>
            <a:r>
              <a:rPr lang="cs-CZ" dirty="0">
                <a:latin typeface="Calibri"/>
              </a:rPr>
              <a:t>  </a:t>
            </a:r>
            <a:r>
              <a:rPr lang="cs-CZ" dirty="0" err="1">
                <a:latin typeface="Calibri"/>
              </a:rPr>
              <a:t>keine</a:t>
            </a:r>
            <a:r>
              <a:rPr lang="cs-CZ" dirty="0">
                <a:latin typeface="Calibri"/>
              </a:rPr>
              <a:t> </a:t>
            </a:r>
            <a:r>
              <a:rPr lang="cs-CZ" dirty="0" err="1">
                <a:latin typeface="Calibri"/>
              </a:rPr>
              <a:t>Suppe</a:t>
            </a:r>
            <a:r>
              <a:rPr lang="cs-CZ" dirty="0">
                <a:latin typeface="Calibri"/>
              </a:rPr>
              <a:t>. (</a:t>
            </a:r>
            <a:r>
              <a:rPr lang="cs-CZ" dirty="0" err="1">
                <a:latin typeface="Calibri"/>
              </a:rPr>
              <a:t>essen</a:t>
            </a:r>
            <a:r>
              <a:rPr lang="cs-CZ" dirty="0">
                <a:latin typeface="Calibri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>
                <a:ln>
                  <a:solidFill>
                    <a:sysClr val="windowText" lastClr="000000"/>
                  </a:solidFill>
                </a:ln>
                <a:solidFill>
                  <a:schemeClr val="accent2"/>
                </a:solidFill>
              </a:rPr>
              <a:t>Sprichst</a:t>
            </a:r>
            <a:r>
              <a:rPr lang="cs-CZ" dirty="0"/>
              <a:t>  </a:t>
            </a:r>
            <a:r>
              <a:rPr lang="cs-CZ" dirty="0" err="1"/>
              <a:t>du</a:t>
            </a:r>
            <a:r>
              <a:rPr lang="cs-CZ" dirty="0"/>
              <a:t> </a:t>
            </a:r>
            <a:r>
              <a:rPr lang="cs-CZ" dirty="0" err="1"/>
              <a:t>Deutsch</a:t>
            </a:r>
            <a:r>
              <a:rPr lang="cs-CZ" dirty="0"/>
              <a:t>? (</a:t>
            </a:r>
            <a:r>
              <a:rPr lang="cs-CZ" dirty="0" err="1"/>
              <a:t>sprechen</a:t>
            </a:r>
            <a:r>
              <a:rPr lang="cs-CZ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/>
              <a:t>Ich</a:t>
            </a:r>
            <a:r>
              <a:rPr lang="cs-CZ" dirty="0"/>
              <a:t> </a:t>
            </a:r>
            <a:r>
              <a:rPr lang="cs-CZ" dirty="0">
                <a:ln>
                  <a:solidFill>
                    <a:sysClr val="windowText" lastClr="000000"/>
                  </a:solidFill>
                </a:ln>
                <a:solidFill>
                  <a:schemeClr val="accent2"/>
                </a:solidFill>
              </a:rPr>
              <a:t>lese</a:t>
            </a:r>
            <a:r>
              <a:rPr lang="cs-CZ" dirty="0"/>
              <a:t>  </a:t>
            </a:r>
            <a:r>
              <a:rPr lang="cs-CZ" dirty="0" err="1"/>
              <a:t>ein</a:t>
            </a:r>
            <a:r>
              <a:rPr lang="cs-CZ" dirty="0"/>
              <a:t> </a:t>
            </a:r>
            <a:r>
              <a:rPr lang="cs-CZ" dirty="0" err="1"/>
              <a:t>interessantes</a:t>
            </a:r>
            <a:r>
              <a:rPr lang="cs-CZ" dirty="0"/>
              <a:t> </a:t>
            </a:r>
            <a:r>
              <a:rPr lang="cs-CZ" dirty="0" err="1"/>
              <a:t>Buch</a:t>
            </a:r>
            <a:r>
              <a:rPr lang="cs-CZ" dirty="0"/>
              <a:t>. (</a:t>
            </a:r>
            <a:r>
              <a:rPr lang="cs-CZ" dirty="0" err="1"/>
              <a:t>lesen</a:t>
            </a:r>
            <a:r>
              <a:rPr lang="cs-CZ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/>
              <a:t>Wir</a:t>
            </a:r>
            <a:r>
              <a:rPr lang="cs-CZ" dirty="0"/>
              <a:t> </a:t>
            </a:r>
            <a:r>
              <a:rPr lang="cs-CZ" dirty="0" err="1">
                <a:ln>
                  <a:solidFill>
                    <a:sysClr val="windowText" lastClr="000000"/>
                  </a:solidFill>
                </a:ln>
                <a:solidFill>
                  <a:schemeClr val="accent2"/>
                </a:solidFill>
              </a:rPr>
              <a:t>nehmen</a:t>
            </a:r>
            <a:r>
              <a:rPr lang="cs-CZ" dirty="0"/>
              <a:t> </a:t>
            </a:r>
            <a:r>
              <a:rPr lang="cs-CZ" dirty="0" err="1"/>
              <a:t>noch</a:t>
            </a:r>
            <a:r>
              <a:rPr lang="cs-CZ" dirty="0"/>
              <a:t> </a:t>
            </a:r>
            <a:r>
              <a:rPr lang="cs-CZ" dirty="0" err="1"/>
              <a:t>einen</a:t>
            </a:r>
            <a:r>
              <a:rPr lang="cs-CZ" dirty="0"/>
              <a:t> </a:t>
            </a:r>
            <a:r>
              <a:rPr lang="cs-CZ" dirty="0" err="1"/>
              <a:t>Kuchen</a:t>
            </a:r>
            <a:r>
              <a:rPr lang="cs-CZ" dirty="0"/>
              <a:t>. (</a:t>
            </a:r>
            <a:r>
              <a:rPr lang="cs-CZ" dirty="0" err="1"/>
              <a:t>nehmen</a:t>
            </a:r>
            <a:r>
              <a:rPr lang="cs-CZ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>
                <a:ln>
                  <a:solidFill>
                    <a:sysClr val="windowText" lastClr="000000"/>
                  </a:solidFill>
                </a:ln>
                <a:solidFill>
                  <a:schemeClr val="accent2"/>
                </a:solidFill>
              </a:rPr>
              <a:t>gebt</a:t>
            </a:r>
            <a:r>
              <a:rPr lang="cs-CZ" dirty="0"/>
              <a:t>  </a:t>
            </a:r>
            <a:r>
              <a:rPr lang="cs-CZ" dirty="0" err="1"/>
              <a:t>ihr</a:t>
            </a:r>
            <a:r>
              <a:rPr lang="cs-CZ" dirty="0"/>
              <a:t> Anna </a:t>
            </a:r>
            <a:r>
              <a:rPr lang="cs-CZ" dirty="0" err="1"/>
              <a:t>zum</a:t>
            </a:r>
            <a:r>
              <a:rPr lang="cs-CZ" dirty="0"/>
              <a:t> </a:t>
            </a:r>
            <a:r>
              <a:rPr lang="cs-CZ" dirty="0" err="1"/>
              <a:t>Geburtstag</a:t>
            </a:r>
            <a:r>
              <a:rPr lang="cs-CZ" dirty="0"/>
              <a:t>? (</a:t>
            </a:r>
            <a:r>
              <a:rPr lang="cs-CZ" dirty="0" err="1"/>
              <a:t>geben</a:t>
            </a:r>
            <a:r>
              <a:rPr lang="cs-CZ" dirty="0"/>
              <a:t>)</a:t>
            </a:r>
          </a:p>
        </p:txBody>
      </p:sp>
      <p:sp>
        <p:nvSpPr>
          <p:cNvPr id="4" name="Zkosené hrany 3"/>
          <p:cNvSpPr/>
          <p:nvPr/>
        </p:nvSpPr>
        <p:spPr>
          <a:xfrm>
            <a:off x="971600" y="1700808"/>
            <a:ext cx="1008112" cy="360040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Zkosené hrany 4"/>
          <p:cNvSpPr/>
          <p:nvPr/>
        </p:nvSpPr>
        <p:spPr>
          <a:xfrm>
            <a:off x="971600" y="2276872"/>
            <a:ext cx="864096" cy="360040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Zkosené hrany 5"/>
          <p:cNvSpPr/>
          <p:nvPr/>
        </p:nvSpPr>
        <p:spPr>
          <a:xfrm>
            <a:off x="2843808" y="2924944"/>
            <a:ext cx="1008112" cy="360040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Zkosené hrany 6"/>
          <p:cNvSpPr/>
          <p:nvPr/>
        </p:nvSpPr>
        <p:spPr>
          <a:xfrm>
            <a:off x="1043608" y="3501008"/>
            <a:ext cx="1368152" cy="360040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kosené hrany 7"/>
          <p:cNvSpPr/>
          <p:nvPr/>
        </p:nvSpPr>
        <p:spPr>
          <a:xfrm>
            <a:off x="1619672" y="4077072"/>
            <a:ext cx="720080" cy="360040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kosené hrany 8"/>
          <p:cNvSpPr/>
          <p:nvPr/>
        </p:nvSpPr>
        <p:spPr>
          <a:xfrm>
            <a:off x="1763688" y="4653136"/>
            <a:ext cx="1368152" cy="360040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kosené hrany 9"/>
          <p:cNvSpPr/>
          <p:nvPr/>
        </p:nvSpPr>
        <p:spPr>
          <a:xfrm>
            <a:off x="1835696" y="5229200"/>
            <a:ext cx="792088" cy="360040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>
                <a:ln w="1905">
                  <a:solidFill>
                    <a:sysClr val="windowText" lastClr="000000"/>
                  </a:solidFill>
                </a:ln>
                <a:solidFill>
                  <a:schemeClr val="accent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Zapamatujte si co nejvíce údajů: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>
              <a:buNone/>
            </a:pPr>
            <a:r>
              <a:rPr lang="cs-CZ" dirty="0"/>
              <a:t>                                       </a:t>
            </a:r>
            <a:r>
              <a:rPr lang="cs-CZ" b="1" dirty="0">
                <a:latin typeface="Edwardian Script ITC" pitchFamily="66" charset="0"/>
              </a:rPr>
              <a:t>Max</a:t>
            </a:r>
          </a:p>
        </p:txBody>
      </p:sp>
      <p:pic>
        <p:nvPicPr>
          <p:cNvPr id="1028" name="Picture 4" descr="C:\Users\standard\AppData\Local\Microsoft\Windows\Temporary Internet Files\Content.IE5\GIR7FVX9\MP900422295[1].jpg"/>
          <p:cNvPicPr>
            <a:picLocks noChangeAspect="1" noChangeArrowheads="1"/>
          </p:cNvPicPr>
          <p:nvPr/>
        </p:nvPicPr>
        <p:blipFill>
          <a:blip r:embed="rId2" cstate="print"/>
          <a:srcRect l="69814" t="11151" r="9329" b="58400"/>
          <a:stretch>
            <a:fillRect/>
          </a:stretch>
        </p:blipFill>
        <p:spPr bwMode="auto">
          <a:xfrm>
            <a:off x="4139952" y="3284984"/>
            <a:ext cx="864096" cy="1252939"/>
          </a:xfrm>
          <a:prstGeom prst="rect">
            <a:avLst/>
          </a:prstGeom>
          <a:ln w="127000" cap="rnd">
            <a:solidFill>
              <a:schemeClr val="bg1">
                <a:lumMod val="65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031" name="Picture 7" descr="C:\Users\standard\AppData\Local\Microsoft\Windows\Temporary Internet Files\Content.IE5\QDA77Z5D\MC90043246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4725144"/>
            <a:ext cx="1080120" cy="103851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33" name="Picture 9" descr="C:\Users\standard\AppData\Local\Microsoft\Windows\Temporary Internet Files\Content.IE5\J25ATIDM\MC90043799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1988840"/>
            <a:ext cx="1080120" cy="102913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34" name="Picture 10" descr="C:\Users\standard\AppData\Local\Microsoft\Windows\Temporary Internet Files\Content.IE5\2J34JFU8\MC900440458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3848" y="1844824"/>
            <a:ext cx="1080120" cy="102011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35" name="Picture 11" descr="C:\Users\standard\AppData\Local\Microsoft\Windows\Temporary Internet Files\Content.IE5\QDA77Z5D\MC900437573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36296" y="3140968"/>
            <a:ext cx="1102035" cy="115212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37" name="Picture 13" descr="C:\Users\standard\AppData\Local\Microsoft\Windows\Temporary Internet Files\Content.IE5\2J34JFU8\MC900434399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47664" y="3501008"/>
            <a:ext cx="1224136" cy="87919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38" name="Picture 14" descr="C:\Users\standard\AppData\Local\Microsoft\Windows\Temporary Internet Files\Content.IE5\QDA77Z5D\MC900437559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80112" y="4437113"/>
            <a:ext cx="1287654" cy="100811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39" name="Picture 15" descr="C:\Users\standard\AppData\Local\Microsoft\Windows\Temporary Internet Files\Content.IE5\GIR7FVX9\MC900434379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508104" y="2132856"/>
            <a:ext cx="1152128" cy="103476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0" name="Obláček 19"/>
          <p:cNvSpPr/>
          <p:nvPr/>
        </p:nvSpPr>
        <p:spPr>
          <a:xfrm>
            <a:off x="5220072" y="2636912"/>
            <a:ext cx="792088" cy="432048"/>
          </a:xfrm>
          <a:prstGeom prst="cloudCallout">
            <a:avLst>
              <a:gd name="adj1" fmla="val 80756"/>
              <a:gd name="adj2" fmla="val -1933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>
                <a:solidFill>
                  <a:schemeClr val="tx1"/>
                </a:solidFill>
              </a:rPr>
              <a:t>Yes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>
                <a:ln w="1905">
                  <a:solidFill>
                    <a:sysClr val="windowText" lastClr="000000"/>
                  </a:solidFill>
                </a:ln>
                <a:solidFill>
                  <a:schemeClr val="accent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Odpovězte na otázky: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600" dirty="0" err="1"/>
              <a:t>Tr</a:t>
            </a:r>
            <a:r>
              <a:rPr lang="cs-CZ" sz="2600" dirty="0" err="1">
                <a:latin typeface="Calibri"/>
              </a:rPr>
              <a:t>ägt</a:t>
            </a:r>
            <a:r>
              <a:rPr lang="cs-CZ" sz="2600" dirty="0">
                <a:latin typeface="Calibri"/>
              </a:rPr>
              <a:t> Max </a:t>
            </a:r>
            <a:r>
              <a:rPr lang="cs-CZ" sz="2600" dirty="0" err="1">
                <a:latin typeface="Calibri"/>
              </a:rPr>
              <a:t>Taschen</a:t>
            </a:r>
            <a:r>
              <a:rPr lang="cs-CZ" sz="2600" dirty="0">
                <a:latin typeface="Calibri"/>
              </a:rPr>
              <a:t>?</a:t>
            </a:r>
          </a:p>
          <a:p>
            <a:r>
              <a:rPr lang="cs-CZ" sz="2600" dirty="0" err="1">
                <a:latin typeface="Calibri"/>
              </a:rPr>
              <a:t>Hilft</a:t>
            </a:r>
            <a:r>
              <a:rPr lang="cs-CZ" sz="2600" dirty="0">
                <a:latin typeface="Calibri"/>
              </a:rPr>
              <a:t> Max </a:t>
            </a:r>
            <a:r>
              <a:rPr lang="cs-CZ" sz="2600" dirty="0" err="1">
                <a:latin typeface="Calibri"/>
              </a:rPr>
              <a:t>seinem</a:t>
            </a:r>
            <a:r>
              <a:rPr lang="cs-CZ" sz="2600" dirty="0">
                <a:latin typeface="Calibri"/>
              </a:rPr>
              <a:t> Vater?</a:t>
            </a:r>
          </a:p>
          <a:p>
            <a:r>
              <a:rPr lang="cs-CZ" sz="2600" dirty="0" err="1">
                <a:latin typeface="Calibri"/>
              </a:rPr>
              <a:t>Liest</a:t>
            </a:r>
            <a:r>
              <a:rPr lang="cs-CZ" sz="2600" dirty="0">
                <a:latin typeface="Calibri"/>
              </a:rPr>
              <a:t> Max </a:t>
            </a:r>
            <a:r>
              <a:rPr lang="cs-CZ" sz="2600" dirty="0" err="1">
                <a:latin typeface="Calibri"/>
              </a:rPr>
              <a:t>ein</a:t>
            </a:r>
            <a:r>
              <a:rPr lang="cs-CZ" sz="2600" dirty="0">
                <a:latin typeface="Calibri"/>
              </a:rPr>
              <a:t> </a:t>
            </a:r>
            <a:r>
              <a:rPr lang="cs-CZ" sz="2600" dirty="0" err="1">
                <a:latin typeface="Calibri"/>
              </a:rPr>
              <a:t>Buch</a:t>
            </a:r>
            <a:r>
              <a:rPr lang="cs-CZ" sz="2600" dirty="0">
                <a:latin typeface="Calibri"/>
              </a:rPr>
              <a:t>?</a:t>
            </a:r>
          </a:p>
          <a:p>
            <a:r>
              <a:rPr lang="cs-CZ" sz="2600" dirty="0" err="1"/>
              <a:t>Fährt</a:t>
            </a:r>
            <a:r>
              <a:rPr lang="cs-CZ" sz="2600" dirty="0"/>
              <a:t> Max Rad?</a:t>
            </a:r>
          </a:p>
          <a:p>
            <a:r>
              <a:rPr lang="cs-CZ" sz="2600" dirty="0" err="1">
                <a:latin typeface="Calibri"/>
              </a:rPr>
              <a:t>Fängt</a:t>
            </a:r>
            <a:r>
              <a:rPr lang="cs-CZ" sz="2600" dirty="0">
                <a:latin typeface="Calibri"/>
              </a:rPr>
              <a:t> Max </a:t>
            </a:r>
            <a:r>
              <a:rPr lang="cs-CZ" sz="2600" dirty="0" err="1">
                <a:latin typeface="Calibri"/>
              </a:rPr>
              <a:t>Fische</a:t>
            </a:r>
            <a:r>
              <a:rPr lang="cs-CZ" sz="2600" dirty="0">
                <a:latin typeface="Calibri"/>
              </a:rPr>
              <a:t>?</a:t>
            </a:r>
          </a:p>
          <a:p>
            <a:r>
              <a:rPr lang="cs-CZ" sz="2600" dirty="0" err="1">
                <a:latin typeface="Calibri"/>
              </a:rPr>
              <a:t>Isst</a:t>
            </a:r>
            <a:r>
              <a:rPr lang="cs-CZ" sz="2600" dirty="0">
                <a:latin typeface="Calibri"/>
              </a:rPr>
              <a:t> Max Hamburger?</a:t>
            </a:r>
          </a:p>
          <a:p>
            <a:r>
              <a:rPr lang="cs-CZ" sz="2600" dirty="0" err="1">
                <a:latin typeface="Calibri"/>
              </a:rPr>
              <a:t>Nimmt</a:t>
            </a:r>
            <a:r>
              <a:rPr lang="cs-CZ" sz="2600" dirty="0">
                <a:latin typeface="Calibri"/>
              </a:rPr>
              <a:t> Max </a:t>
            </a:r>
            <a:r>
              <a:rPr lang="cs-CZ" sz="2600" dirty="0" err="1">
                <a:latin typeface="Calibri"/>
              </a:rPr>
              <a:t>eine</a:t>
            </a:r>
            <a:r>
              <a:rPr lang="cs-CZ" sz="2600" dirty="0">
                <a:latin typeface="Calibri"/>
              </a:rPr>
              <a:t> Cola?</a:t>
            </a:r>
          </a:p>
          <a:p>
            <a:r>
              <a:rPr lang="cs-CZ" sz="2600" dirty="0" err="1">
                <a:latin typeface="Calibri"/>
              </a:rPr>
              <a:t>Spricht</a:t>
            </a:r>
            <a:r>
              <a:rPr lang="cs-CZ" sz="2600" dirty="0">
                <a:latin typeface="Calibri"/>
              </a:rPr>
              <a:t> Max </a:t>
            </a:r>
            <a:r>
              <a:rPr lang="cs-CZ" sz="2600" dirty="0" err="1">
                <a:latin typeface="Calibri"/>
              </a:rPr>
              <a:t>Deutsch</a:t>
            </a:r>
            <a:r>
              <a:rPr lang="cs-CZ" sz="2600" dirty="0">
                <a:latin typeface="Calibri"/>
              </a:rPr>
              <a:t>?</a:t>
            </a:r>
          </a:p>
          <a:p>
            <a:r>
              <a:rPr lang="cs-CZ" sz="2600" dirty="0" err="1">
                <a:latin typeface="Calibri"/>
              </a:rPr>
              <a:t>Trifft</a:t>
            </a:r>
            <a:r>
              <a:rPr lang="cs-CZ" sz="2600" dirty="0">
                <a:latin typeface="Calibri"/>
              </a:rPr>
              <a:t> Max </a:t>
            </a:r>
            <a:r>
              <a:rPr lang="cs-CZ" sz="2600" dirty="0" err="1">
                <a:latin typeface="Calibri"/>
              </a:rPr>
              <a:t>die</a:t>
            </a:r>
            <a:r>
              <a:rPr lang="cs-CZ" sz="2600" dirty="0">
                <a:latin typeface="Calibri"/>
              </a:rPr>
              <a:t> </a:t>
            </a:r>
            <a:r>
              <a:rPr lang="cs-CZ" sz="2600" dirty="0" err="1">
                <a:latin typeface="Calibri"/>
              </a:rPr>
              <a:t>Freundin</a:t>
            </a:r>
            <a:r>
              <a:rPr lang="cs-CZ" sz="2600" dirty="0">
                <a:latin typeface="Calibri"/>
              </a:rPr>
              <a:t>?	</a:t>
            </a:r>
            <a:endParaRPr lang="cs-CZ" sz="26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ln w="28575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600" dirty="0" err="1"/>
              <a:t>Ja</a:t>
            </a:r>
            <a:r>
              <a:rPr lang="cs-CZ" sz="2600" dirty="0"/>
              <a:t>, </a:t>
            </a:r>
            <a:r>
              <a:rPr lang="cs-CZ" sz="2600" dirty="0" err="1"/>
              <a:t>er</a:t>
            </a:r>
            <a:r>
              <a:rPr lang="cs-CZ" sz="2600" dirty="0"/>
              <a:t> </a:t>
            </a:r>
            <a:r>
              <a:rPr lang="cs-CZ" sz="2600" dirty="0" err="1"/>
              <a:t>tr</a:t>
            </a:r>
            <a:r>
              <a:rPr lang="cs-CZ" sz="2600" dirty="0" err="1">
                <a:latin typeface="Calibri"/>
              </a:rPr>
              <a:t>ägt</a:t>
            </a:r>
            <a:r>
              <a:rPr lang="cs-CZ" sz="2600" dirty="0">
                <a:latin typeface="Calibri"/>
              </a:rPr>
              <a:t> </a:t>
            </a:r>
            <a:r>
              <a:rPr lang="cs-CZ" sz="2600" dirty="0" err="1">
                <a:latin typeface="Calibri"/>
              </a:rPr>
              <a:t>Taschen</a:t>
            </a:r>
            <a:r>
              <a:rPr lang="cs-CZ" sz="2600" dirty="0">
                <a:latin typeface="Calibri"/>
              </a:rPr>
              <a:t>?</a:t>
            </a:r>
          </a:p>
          <a:p>
            <a:r>
              <a:rPr lang="cs-CZ" sz="2600" dirty="0" err="1">
                <a:latin typeface="Calibri"/>
              </a:rPr>
              <a:t>Nein</a:t>
            </a:r>
            <a:r>
              <a:rPr lang="cs-CZ" sz="2600" dirty="0">
                <a:latin typeface="Calibri"/>
              </a:rPr>
              <a:t>, </a:t>
            </a:r>
            <a:r>
              <a:rPr lang="cs-CZ" sz="2600" dirty="0" err="1">
                <a:latin typeface="Calibri"/>
              </a:rPr>
              <a:t>er</a:t>
            </a:r>
            <a:r>
              <a:rPr lang="cs-CZ" sz="2600" dirty="0">
                <a:latin typeface="Calibri"/>
              </a:rPr>
              <a:t> </a:t>
            </a:r>
            <a:r>
              <a:rPr lang="cs-CZ" sz="2600" dirty="0" err="1">
                <a:latin typeface="Calibri"/>
              </a:rPr>
              <a:t>hilft</a:t>
            </a:r>
            <a:r>
              <a:rPr lang="cs-CZ" sz="2600" dirty="0">
                <a:latin typeface="Calibri"/>
              </a:rPr>
              <a:t> </a:t>
            </a:r>
            <a:r>
              <a:rPr lang="cs-CZ" sz="2600" dirty="0" err="1">
                <a:latin typeface="Calibri"/>
              </a:rPr>
              <a:t>ihm</a:t>
            </a:r>
            <a:r>
              <a:rPr lang="cs-CZ" sz="2600" dirty="0">
                <a:latin typeface="Calibri"/>
              </a:rPr>
              <a:t> </a:t>
            </a:r>
            <a:r>
              <a:rPr lang="cs-CZ" sz="2600" dirty="0" err="1">
                <a:latin typeface="Calibri"/>
              </a:rPr>
              <a:t>nicht</a:t>
            </a:r>
            <a:r>
              <a:rPr lang="cs-CZ" sz="2600" dirty="0">
                <a:latin typeface="Calibri"/>
              </a:rPr>
              <a:t>.</a:t>
            </a:r>
          </a:p>
          <a:p>
            <a:r>
              <a:rPr lang="cs-CZ" sz="2600" dirty="0" err="1">
                <a:latin typeface="Calibri"/>
              </a:rPr>
              <a:t>Ja</a:t>
            </a:r>
            <a:r>
              <a:rPr lang="cs-CZ" sz="2600" dirty="0">
                <a:latin typeface="Calibri"/>
              </a:rPr>
              <a:t>, </a:t>
            </a:r>
            <a:r>
              <a:rPr lang="cs-CZ" sz="2600" dirty="0" err="1">
                <a:latin typeface="Calibri"/>
              </a:rPr>
              <a:t>er</a:t>
            </a:r>
            <a:r>
              <a:rPr lang="cs-CZ" sz="2600" dirty="0">
                <a:latin typeface="Calibri"/>
              </a:rPr>
              <a:t> </a:t>
            </a:r>
            <a:r>
              <a:rPr lang="cs-CZ" sz="2600">
                <a:latin typeface="Calibri"/>
              </a:rPr>
              <a:t>liest</a:t>
            </a:r>
            <a:r>
              <a:rPr lang="cs-CZ" sz="2600" dirty="0">
                <a:latin typeface="Calibri"/>
              </a:rPr>
              <a:t> </a:t>
            </a:r>
            <a:r>
              <a:rPr lang="cs-CZ" sz="2600" dirty="0" err="1">
                <a:latin typeface="Calibri"/>
              </a:rPr>
              <a:t>ein</a:t>
            </a:r>
            <a:r>
              <a:rPr lang="cs-CZ" sz="2600" dirty="0">
                <a:latin typeface="Calibri"/>
              </a:rPr>
              <a:t> </a:t>
            </a:r>
            <a:r>
              <a:rPr lang="cs-CZ" sz="2600" dirty="0" err="1">
                <a:latin typeface="Calibri"/>
              </a:rPr>
              <a:t>Buch</a:t>
            </a:r>
            <a:r>
              <a:rPr lang="cs-CZ" sz="2600" dirty="0">
                <a:latin typeface="Calibri"/>
              </a:rPr>
              <a:t>.</a:t>
            </a:r>
          </a:p>
          <a:p>
            <a:r>
              <a:rPr lang="cs-CZ" sz="2600" dirty="0" err="1">
                <a:latin typeface="Calibri"/>
              </a:rPr>
              <a:t>Nein</a:t>
            </a:r>
            <a:r>
              <a:rPr lang="cs-CZ" sz="2600" dirty="0">
                <a:latin typeface="Calibri"/>
              </a:rPr>
              <a:t>, </a:t>
            </a:r>
            <a:r>
              <a:rPr lang="cs-CZ" sz="2600" dirty="0" err="1">
                <a:latin typeface="Calibri"/>
              </a:rPr>
              <a:t>er</a:t>
            </a:r>
            <a:r>
              <a:rPr lang="cs-CZ" sz="2600" dirty="0">
                <a:latin typeface="Calibri"/>
              </a:rPr>
              <a:t> </a:t>
            </a:r>
            <a:r>
              <a:rPr lang="cs-CZ" sz="2600" dirty="0" err="1">
                <a:latin typeface="Calibri"/>
              </a:rPr>
              <a:t>f</a:t>
            </a:r>
            <a:r>
              <a:rPr lang="cs-CZ" sz="2600" dirty="0" err="1"/>
              <a:t>ährt</a:t>
            </a:r>
            <a:r>
              <a:rPr lang="cs-CZ" sz="2600" dirty="0"/>
              <a:t> </a:t>
            </a:r>
            <a:r>
              <a:rPr lang="cs-CZ" sz="2600" dirty="0" err="1"/>
              <a:t>kein</a:t>
            </a:r>
            <a:r>
              <a:rPr lang="cs-CZ" sz="2600" dirty="0"/>
              <a:t> Rad.</a:t>
            </a:r>
          </a:p>
          <a:p>
            <a:r>
              <a:rPr lang="cs-CZ" sz="2600" dirty="0" err="1"/>
              <a:t>Ja</a:t>
            </a:r>
            <a:r>
              <a:rPr lang="cs-CZ" sz="2600" dirty="0"/>
              <a:t>, </a:t>
            </a:r>
            <a:r>
              <a:rPr lang="cs-CZ" sz="2600" dirty="0" err="1"/>
              <a:t>er</a:t>
            </a:r>
            <a:r>
              <a:rPr lang="cs-CZ" sz="2600" dirty="0"/>
              <a:t> </a:t>
            </a:r>
            <a:r>
              <a:rPr lang="cs-CZ" sz="2600" dirty="0" err="1"/>
              <a:t>fängt</a:t>
            </a:r>
            <a:r>
              <a:rPr lang="cs-CZ" sz="2600" dirty="0"/>
              <a:t> </a:t>
            </a:r>
            <a:r>
              <a:rPr lang="cs-CZ" sz="2600" dirty="0" err="1"/>
              <a:t>Fiche</a:t>
            </a:r>
            <a:r>
              <a:rPr lang="cs-CZ" sz="2600" dirty="0"/>
              <a:t>.</a:t>
            </a:r>
          </a:p>
          <a:p>
            <a:r>
              <a:rPr lang="cs-CZ" sz="2600" dirty="0" err="1"/>
              <a:t>Ja</a:t>
            </a:r>
            <a:r>
              <a:rPr lang="cs-CZ" sz="2600" dirty="0"/>
              <a:t>, </a:t>
            </a:r>
            <a:r>
              <a:rPr lang="cs-CZ" sz="2600" dirty="0" err="1"/>
              <a:t>er</a:t>
            </a:r>
            <a:r>
              <a:rPr lang="cs-CZ" sz="2600" dirty="0"/>
              <a:t> </a:t>
            </a:r>
            <a:r>
              <a:rPr lang="cs-CZ" sz="2600" dirty="0" err="1"/>
              <a:t>isst</a:t>
            </a:r>
            <a:r>
              <a:rPr lang="cs-CZ" sz="2600" dirty="0"/>
              <a:t> Hamburger.</a:t>
            </a:r>
          </a:p>
          <a:p>
            <a:r>
              <a:rPr lang="cs-CZ" sz="2550" dirty="0" err="1"/>
              <a:t>Nein</a:t>
            </a:r>
            <a:r>
              <a:rPr lang="cs-CZ" sz="2550" dirty="0"/>
              <a:t>, </a:t>
            </a:r>
            <a:r>
              <a:rPr lang="cs-CZ" sz="2550" dirty="0" err="1"/>
              <a:t>er</a:t>
            </a:r>
            <a:r>
              <a:rPr lang="cs-CZ" sz="2550" dirty="0"/>
              <a:t> </a:t>
            </a:r>
            <a:r>
              <a:rPr lang="cs-CZ" sz="2550" dirty="0" err="1"/>
              <a:t>nimmt</a:t>
            </a:r>
            <a:r>
              <a:rPr lang="cs-CZ" sz="2550" dirty="0"/>
              <a:t> </a:t>
            </a:r>
            <a:r>
              <a:rPr lang="cs-CZ" sz="2550" dirty="0" err="1"/>
              <a:t>keine</a:t>
            </a:r>
            <a:r>
              <a:rPr lang="cs-CZ" sz="2550" dirty="0"/>
              <a:t> Cola.</a:t>
            </a:r>
          </a:p>
          <a:p>
            <a:r>
              <a:rPr lang="cs-CZ" sz="2550" dirty="0" err="1"/>
              <a:t>Nein</a:t>
            </a:r>
            <a:r>
              <a:rPr lang="cs-CZ" sz="2550" dirty="0"/>
              <a:t>, </a:t>
            </a:r>
            <a:r>
              <a:rPr lang="cs-CZ" sz="2550" dirty="0" err="1"/>
              <a:t>er</a:t>
            </a:r>
            <a:r>
              <a:rPr lang="cs-CZ" sz="2550" dirty="0"/>
              <a:t> </a:t>
            </a:r>
            <a:r>
              <a:rPr lang="cs-CZ" sz="2550" dirty="0" err="1"/>
              <a:t>spricht</a:t>
            </a:r>
            <a:r>
              <a:rPr lang="cs-CZ" sz="2550" dirty="0"/>
              <a:t> </a:t>
            </a:r>
            <a:r>
              <a:rPr lang="cs-CZ" sz="2550" dirty="0" err="1"/>
              <a:t>Englisch</a:t>
            </a:r>
            <a:r>
              <a:rPr lang="cs-CZ" sz="2550" dirty="0"/>
              <a:t>.</a:t>
            </a:r>
          </a:p>
          <a:p>
            <a:r>
              <a:rPr lang="cs-CZ" sz="2550" dirty="0" err="1"/>
              <a:t>Ja</a:t>
            </a:r>
            <a:r>
              <a:rPr lang="cs-CZ" sz="2550" dirty="0"/>
              <a:t>, </a:t>
            </a:r>
            <a:r>
              <a:rPr lang="cs-CZ" sz="2550" dirty="0" err="1"/>
              <a:t>er</a:t>
            </a:r>
            <a:r>
              <a:rPr lang="cs-CZ" sz="2550" dirty="0"/>
              <a:t> </a:t>
            </a:r>
            <a:r>
              <a:rPr lang="cs-CZ" sz="2550" dirty="0" err="1"/>
              <a:t>trifft</a:t>
            </a:r>
            <a:r>
              <a:rPr lang="cs-CZ" sz="2550" dirty="0"/>
              <a:t> </a:t>
            </a:r>
            <a:r>
              <a:rPr lang="cs-CZ" sz="2550" dirty="0" err="1"/>
              <a:t>die</a:t>
            </a:r>
            <a:r>
              <a:rPr lang="cs-CZ" sz="2550" dirty="0"/>
              <a:t> </a:t>
            </a:r>
            <a:r>
              <a:rPr lang="cs-CZ" sz="2550" dirty="0" err="1"/>
              <a:t>Freundin</a:t>
            </a:r>
            <a:r>
              <a:rPr lang="cs-CZ" sz="255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>
                <a:ln w="1905">
                  <a:solidFill>
                    <a:sysClr val="windowText" lastClr="000000"/>
                  </a:solidFill>
                </a:ln>
                <a:solidFill>
                  <a:schemeClr val="accent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Vyberte správnou variantu: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....... </a:t>
            </a:r>
            <a:r>
              <a:rPr lang="cs-CZ" dirty="0" err="1"/>
              <a:t>du</a:t>
            </a:r>
            <a:r>
              <a:rPr lang="cs-CZ" dirty="0"/>
              <a:t> </a:t>
            </a:r>
            <a:r>
              <a:rPr lang="cs-CZ" dirty="0" err="1"/>
              <a:t>das</a:t>
            </a:r>
            <a:r>
              <a:rPr lang="cs-CZ" dirty="0"/>
              <a:t> Auto?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....... </a:t>
            </a:r>
            <a:r>
              <a:rPr lang="cs-CZ" dirty="0" err="1"/>
              <a:t>ihr</a:t>
            </a:r>
            <a:r>
              <a:rPr lang="cs-CZ" dirty="0"/>
              <a:t> den </a:t>
            </a:r>
            <a:r>
              <a:rPr lang="cs-CZ" dirty="0" err="1"/>
              <a:t>Kuchen</a:t>
            </a:r>
            <a:r>
              <a:rPr lang="cs-CZ" dirty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Tom ..... gut </a:t>
            </a:r>
            <a:r>
              <a:rPr lang="cs-CZ" dirty="0" err="1"/>
              <a:t>Deutsch</a:t>
            </a:r>
            <a:r>
              <a:rPr lang="cs-CZ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/>
              <a:t>Ich</a:t>
            </a:r>
            <a:r>
              <a:rPr lang="cs-CZ" dirty="0"/>
              <a:t> ..... nach </a:t>
            </a:r>
            <a:r>
              <a:rPr lang="cs-CZ" dirty="0" err="1"/>
              <a:t>Wien</a:t>
            </a:r>
            <a:r>
              <a:rPr lang="cs-CZ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/>
              <a:t>Mein</a:t>
            </a:r>
            <a:r>
              <a:rPr lang="cs-CZ" dirty="0"/>
              <a:t> </a:t>
            </a:r>
            <a:r>
              <a:rPr lang="cs-CZ" dirty="0" err="1"/>
              <a:t>Opa</a:t>
            </a:r>
            <a:r>
              <a:rPr lang="cs-CZ" dirty="0"/>
              <a:t> ....... </a:t>
            </a:r>
            <a:r>
              <a:rPr lang="cs-CZ" dirty="0" err="1"/>
              <a:t>schnell</a:t>
            </a:r>
            <a:r>
              <a:rPr lang="cs-CZ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/>
              <a:t>Wir</a:t>
            </a:r>
            <a:r>
              <a:rPr lang="cs-CZ" dirty="0"/>
              <a:t> ..... </a:t>
            </a:r>
            <a:r>
              <a:rPr lang="cs-CZ" dirty="0" err="1"/>
              <a:t>noch</a:t>
            </a:r>
            <a:r>
              <a:rPr lang="cs-CZ" dirty="0"/>
              <a:t> </a:t>
            </a:r>
            <a:r>
              <a:rPr lang="cs-CZ" dirty="0" err="1"/>
              <a:t>ein</a:t>
            </a:r>
            <a:r>
              <a:rPr lang="cs-CZ" dirty="0"/>
              <a:t> </a:t>
            </a:r>
            <a:r>
              <a:rPr lang="cs-CZ" dirty="0" err="1"/>
              <a:t>St</a:t>
            </a:r>
            <a:r>
              <a:rPr lang="cs-CZ" dirty="0" err="1">
                <a:latin typeface="Calibri"/>
              </a:rPr>
              <a:t>ück</a:t>
            </a:r>
            <a:r>
              <a:rPr lang="cs-CZ" dirty="0">
                <a:latin typeface="Calibri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latin typeface="Calibri"/>
              </a:rPr>
              <a:t>...... </a:t>
            </a:r>
            <a:r>
              <a:rPr lang="cs-CZ" dirty="0" err="1">
                <a:latin typeface="Calibri"/>
              </a:rPr>
              <a:t>du</a:t>
            </a:r>
            <a:r>
              <a:rPr lang="cs-CZ" dirty="0">
                <a:latin typeface="Calibri"/>
              </a:rPr>
              <a:t> </a:t>
            </a:r>
            <a:r>
              <a:rPr lang="cs-CZ" dirty="0" err="1">
                <a:latin typeface="Calibri"/>
              </a:rPr>
              <a:t>deiner</a:t>
            </a:r>
            <a:r>
              <a:rPr lang="cs-CZ" dirty="0">
                <a:latin typeface="Calibri"/>
              </a:rPr>
              <a:t> </a:t>
            </a:r>
            <a:r>
              <a:rPr lang="cs-CZ" dirty="0" err="1">
                <a:latin typeface="Calibri"/>
              </a:rPr>
              <a:t>Mutter</a:t>
            </a:r>
            <a:r>
              <a:rPr lang="cs-CZ" dirty="0">
                <a:latin typeface="Calibri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/>
              <a:t>Ich</a:t>
            </a:r>
            <a:r>
              <a:rPr lang="cs-CZ" dirty="0"/>
              <a:t> ..... </a:t>
            </a:r>
            <a:r>
              <a:rPr lang="cs-CZ" dirty="0" err="1"/>
              <a:t>mir</a:t>
            </a:r>
            <a:r>
              <a:rPr lang="cs-CZ" dirty="0"/>
              <a:t> </a:t>
            </a:r>
            <a:r>
              <a:rPr lang="cs-CZ" dirty="0" err="1"/>
              <a:t>die</a:t>
            </a:r>
            <a:r>
              <a:rPr lang="cs-CZ" dirty="0"/>
              <a:t> </a:t>
            </a:r>
            <a:r>
              <a:rPr lang="cs-CZ" dirty="0" err="1"/>
              <a:t>H</a:t>
            </a:r>
            <a:r>
              <a:rPr lang="cs-CZ" dirty="0" err="1">
                <a:latin typeface="Calibri"/>
              </a:rPr>
              <a:t>ände</a:t>
            </a:r>
            <a:r>
              <a:rPr lang="cs-CZ" dirty="0">
                <a:latin typeface="Calibri"/>
              </a:rPr>
              <a:t>.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sz="26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cs-CZ" dirty="0" err="1"/>
              <a:t>siehst</a:t>
            </a:r>
            <a:r>
              <a:rPr lang="cs-CZ" dirty="0"/>
              <a:t>        b) </a:t>
            </a:r>
            <a:r>
              <a:rPr lang="cs-CZ" dirty="0" err="1"/>
              <a:t>s</a:t>
            </a:r>
            <a:r>
              <a:rPr lang="cs-CZ" dirty="0" err="1">
                <a:latin typeface="Calibri"/>
              </a:rPr>
              <a:t>ähst</a:t>
            </a:r>
            <a:r>
              <a:rPr lang="cs-CZ" dirty="0">
                <a:latin typeface="Calibri"/>
              </a:rPr>
              <a:t> </a:t>
            </a:r>
          </a:p>
          <a:p>
            <a:pPr marL="514350" indent="-514350">
              <a:buNone/>
            </a:pPr>
            <a:r>
              <a:rPr lang="cs-CZ" dirty="0">
                <a:latin typeface="Calibri"/>
              </a:rPr>
              <a:t>a)   </a:t>
            </a:r>
            <a:r>
              <a:rPr lang="cs-CZ" dirty="0" err="1">
                <a:latin typeface="Calibri"/>
              </a:rPr>
              <a:t>isst</a:t>
            </a:r>
            <a:r>
              <a:rPr lang="cs-CZ" dirty="0">
                <a:latin typeface="Calibri"/>
              </a:rPr>
              <a:t>             b) </a:t>
            </a:r>
            <a:r>
              <a:rPr lang="cs-CZ" dirty="0" err="1">
                <a:latin typeface="Calibri"/>
              </a:rPr>
              <a:t>esst</a:t>
            </a:r>
            <a:endParaRPr lang="cs-CZ" dirty="0">
              <a:latin typeface="Calibri"/>
            </a:endParaRPr>
          </a:p>
          <a:p>
            <a:pPr marL="514350" indent="-514350">
              <a:buNone/>
            </a:pPr>
            <a:r>
              <a:rPr lang="cs-CZ" dirty="0">
                <a:latin typeface="Calibri"/>
              </a:rPr>
              <a:t>a)   </a:t>
            </a:r>
            <a:r>
              <a:rPr lang="cs-CZ" dirty="0" err="1">
                <a:latin typeface="Calibri"/>
              </a:rPr>
              <a:t>sprichst</a:t>
            </a:r>
            <a:r>
              <a:rPr lang="cs-CZ" dirty="0">
                <a:latin typeface="Calibri"/>
              </a:rPr>
              <a:t>     b) </a:t>
            </a:r>
            <a:r>
              <a:rPr lang="cs-CZ" dirty="0" err="1">
                <a:latin typeface="Calibri"/>
              </a:rPr>
              <a:t>spricht</a:t>
            </a:r>
            <a:endParaRPr lang="cs-CZ" dirty="0">
              <a:latin typeface="Calibri"/>
            </a:endParaRPr>
          </a:p>
          <a:p>
            <a:pPr marL="514350" indent="-514350">
              <a:buNone/>
            </a:pPr>
            <a:r>
              <a:rPr lang="cs-CZ" dirty="0">
                <a:latin typeface="Calibri"/>
              </a:rPr>
              <a:t>a)   </a:t>
            </a:r>
            <a:r>
              <a:rPr lang="cs-CZ" dirty="0" err="1">
                <a:latin typeface="Calibri"/>
              </a:rPr>
              <a:t>fähre</a:t>
            </a:r>
            <a:r>
              <a:rPr lang="cs-CZ" dirty="0">
                <a:latin typeface="Calibri"/>
              </a:rPr>
              <a:t>          b) </a:t>
            </a:r>
            <a:r>
              <a:rPr lang="cs-CZ" dirty="0" err="1">
                <a:latin typeface="Calibri"/>
              </a:rPr>
              <a:t>fahre</a:t>
            </a:r>
            <a:endParaRPr lang="cs-CZ" dirty="0">
              <a:latin typeface="Calibri"/>
            </a:endParaRPr>
          </a:p>
          <a:p>
            <a:pPr marL="514350" indent="-514350">
              <a:buAutoNum type="alphaLcParenR"/>
            </a:pPr>
            <a:r>
              <a:rPr lang="cs-CZ" dirty="0" err="1">
                <a:latin typeface="Calibri"/>
              </a:rPr>
              <a:t>liest</a:t>
            </a:r>
            <a:r>
              <a:rPr lang="cs-CZ" dirty="0">
                <a:latin typeface="Calibri"/>
              </a:rPr>
              <a:t>            b) lest</a:t>
            </a:r>
          </a:p>
          <a:p>
            <a:pPr marL="514350" indent="-514350">
              <a:buNone/>
            </a:pPr>
            <a:r>
              <a:rPr lang="cs-CZ" dirty="0">
                <a:latin typeface="Calibri"/>
              </a:rPr>
              <a:t>a)   </a:t>
            </a:r>
            <a:r>
              <a:rPr lang="cs-CZ" dirty="0" err="1">
                <a:latin typeface="Calibri"/>
              </a:rPr>
              <a:t>nehmt</a:t>
            </a:r>
            <a:r>
              <a:rPr lang="cs-CZ" dirty="0">
                <a:latin typeface="Calibri"/>
              </a:rPr>
              <a:t>       b) </a:t>
            </a:r>
            <a:r>
              <a:rPr lang="cs-CZ" dirty="0" err="1">
                <a:latin typeface="Calibri"/>
              </a:rPr>
              <a:t>nehmen</a:t>
            </a:r>
            <a:endParaRPr lang="cs-CZ" dirty="0">
              <a:latin typeface="Calibri"/>
            </a:endParaRPr>
          </a:p>
          <a:p>
            <a:pPr marL="514350" indent="-514350">
              <a:buNone/>
            </a:pPr>
            <a:r>
              <a:rPr lang="cs-CZ" dirty="0">
                <a:latin typeface="Calibri"/>
              </a:rPr>
              <a:t>a)   </a:t>
            </a:r>
            <a:r>
              <a:rPr lang="cs-CZ" dirty="0" err="1">
                <a:latin typeface="Calibri"/>
              </a:rPr>
              <a:t>hilfst</a:t>
            </a:r>
            <a:r>
              <a:rPr lang="cs-CZ" dirty="0">
                <a:latin typeface="Calibri"/>
              </a:rPr>
              <a:t>          b) </a:t>
            </a:r>
            <a:r>
              <a:rPr lang="cs-CZ" dirty="0" err="1">
                <a:latin typeface="Calibri"/>
              </a:rPr>
              <a:t>hälfst</a:t>
            </a:r>
            <a:endParaRPr lang="cs-CZ" dirty="0">
              <a:latin typeface="Calibri"/>
            </a:endParaRPr>
          </a:p>
          <a:p>
            <a:pPr marL="514350" indent="-514350">
              <a:buNone/>
            </a:pPr>
            <a:r>
              <a:rPr lang="cs-CZ" dirty="0">
                <a:latin typeface="Calibri"/>
              </a:rPr>
              <a:t>a)   </a:t>
            </a:r>
            <a:r>
              <a:rPr lang="cs-CZ" dirty="0" err="1">
                <a:latin typeface="Calibri"/>
              </a:rPr>
              <a:t>wäsche</a:t>
            </a:r>
            <a:r>
              <a:rPr lang="cs-CZ" dirty="0">
                <a:latin typeface="Calibri"/>
              </a:rPr>
              <a:t>      b) </a:t>
            </a:r>
            <a:r>
              <a:rPr lang="cs-CZ" dirty="0" err="1">
                <a:latin typeface="Calibri"/>
              </a:rPr>
              <a:t>wasche</a:t>
            </a:r>
            <a:endParaRPr lang="cs-CZ" dirty="0"/>
          </a:p>
        </p:txBody>
      </p:sp>
      <p:sp>
        <p:nvSpPr>
          <p:cNvPr id="6" name="Zkosené hrany 5"/>
          <p:cNvSpPr/>
          <p:nvPr/>
        </p:nvSpPr>
        <p:spPr>
          <a:xfrm>
            <a:off x="6660232" y="1700808"/>
            <a:ext cx="1296144" cy="360040"/>
          </a:xfrm>
          <a:prstGeom prst="bevel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Zkosené hrany 6"/>
          <p:cNvSpPr/>
          <p:nvPr/>
        </p:nvSpPr>
        <p:spPr>
          <a:xfrm>
            <a:off x="4716016" y="2204864"/>
            <a:ext cx="1296144" cy="360040"/>
          </a:xfrm>
          <a:prstGeom prst="bevel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kosené hrany 7"/>
          <p:cNvSpPr/>
          <p:nvPr/>
        </p:nvSpPr>
        <p:spPr>
          <a:xfrm>
            <a:off x="4716016" y="2708920"/>
            <a:ext cx="1728192" cy="360040"/>
          </a:xfrm>
          <a:prstGeom prst="bevel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kosené hrany 8"/>
          <p:cNvSpPr/>
          <p:nvPr/>
        </p:nvSpPr>
        <p:spPr>
          <a:xfrm>
            <a:off x="4716016" y="3212976"/>
            <a:ext cx="1440160" cy="360040"/>
          </a:xfrm>
          <a:prstGeom prst="bevel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kosené hrany 9"/>
          <p:cNvSpPr/>
          <p:nvPr/>
        </p:nvSpPr>
        <p:spPr>
          <a:xfrm>
            <a:off x="6732240" y="3789040"/>
            <a:ext cx="1296144" cy="360040"/>
          </a:xfrm>
          <a:prstGeom prst="bevel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kosené hrany 10"/>
          <p:cNvSpPr/>
          <p:nvPr/>
        </p:nvSpPr>
        <p:spPr>
          <a:xfrm>
            <a:off x="4716016" y="4293096"/>
            <a:ext cx="1584176" cy="360040"/>
          </a:xfrm>
          <a:prstGeom prst="bevel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Zkosené hrany 11"/>
          <p:cNvSpPr/>
          <p:nvPr/>
        </p:nvSpPr>
        <p:spPr>
          <a:xfrm>
            <a:off x="6804248" y="4725144"/>
            <a:ext cx="1296144" cy="360040"/>
          </a:xfrm>
          <a:prstGeom prst="bevel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kosené hrany 12"/>
          <p:cNvSpPr/>
          <p:nvPr/>
        </p:nvSpPr>
        <p:spPr>
          <a:xfrm>
            <a:off x="4716016" y="5301208"/>
            <a:ext cx="1656184" cy="360040"/>
          </a:xfrm>
          <a:prstGeom prst="bevel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cs-CZ" b="1" dirty="0">
                <a:ln w="1905">
                  <a:solidFill>
                    <a:sysClr val="windowText" lastClr="000000"/>
                  </a:solidFill>
                </a:ln>
                <a:solidFill>
                  <a:schemeClr val="accent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Zdroje: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sz="2400" dirty="0"/>
              <a:t>Obrázky byly použity ze serveru společnosti Microsoft http://office.</a:t>
            </a:r>
            <a:r>
              <a:rPr lang="cs-CZ" sz="2400" dirty="0" err="1"/>
              <a:t>microsoft.com</a:t>
            </a:r>
            <a:r>
              <a:rPr lang="cs-CZ" sz="2400" dirty="0"/>
              <a:t>/</a:t>
            </a:r>
            <a:r>
              <a:rPr lang="cs-CZ" sz="2400" dirty="0" err="1"/>
              <a:t>cs</a:t>
            </a:r>
            <a:r>
              <a:rPr lang="cs-CZ" sz="2400" dirty="0"/>
              <a:t>-</a:t>
            </a:r>
            <a:r>
              <a:rPr lang="cs-CZ" sz="2400" dirty="0" err="1"/>
              <a:t>cz</a:t>
            </a:r>
            <a:r>
              <a:rPr lang="cs-CZ" sz="2400" dirty="0"/>
              <a:t>/</a:t>
            </a:r>
            <a:r>
              <a:rPr lang="cs-CZ" sz="2400" dirty="0" err="1"/>
              <a:t>images</a:t>
            </a:r>
            <a:r>
              <a:rPr lang="cs-CZ" sz="2400" dirty="0"/>
              <a:t>/?CTT=97</a:t>
            </a:r>
          </a:p>
          <a:p>
            <a:r>
              <a:rPr lang="cs-CZ" sz="2400" dirty="0"/>
              <a:t>Bezplatné kliparty, fotografie, ilustrace, animace a zvuky pro produkty </a:t>
            </a:r>
            <a:r>
              <a:rPr lang="cs-CZ" sz="2400" i="1" dirty="0"/>
              <a:t>Microsoft </a:t>
            </a:r>
            <a:r>
              <a:rPr lang="cs-CZ" sz="2400" dirty="0"/>
              <a:t>Office.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200</TotalTime>
  <Words>451</Words>
  <Application>Microsoft Office PowerPoint</Application>
  <PresentationFormat>Předvádění na obrazovce (4:3)</PresentationFormat>
  <Paragraphs>105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Edwardian Script ITC</vt:lpstr>
      <vt:lpstr>Motiv sady Office</vt:lpstr>
      <vt:lpstr>Nepravidelná slovesa E → I, IE </vt:lpstr>
      <vt:lpstr>Nepravidelná slovesa E → I, IE </vt:lpstr>
      <vt:lpstr>Opakování sloves</vt:lpstr>
      <vt:lpstr>Přiřaďte k osobám správný tvar slovesa:</vt:lpstr>
      <vt:lpstr>Doplňte sloveso ve správném tvaru:</vt:lpstr>
      <vt:lpstr>Zapamatujte si co nejvíce údajů:</vt:lpstr>
      <vt:lpstr>Odpovězte na otázky:</vt:lpstr>
      <vt:lpstr>Vyberte správnou variantu:</vt:lpstr>
      <vt:lpstr>Zdroje: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standard</dc:creator>
  <cp:lastModifiedBy>Jan</cp:lastModifiedBy>
  <cp:revision>22</cp:revision>
  <dcterms:created xsi:type="dcterms:W3CDTF">2013-10-05T12:08:52Z</dcterms:created>
  <dcterms:modified xsi:type="dcterms:W3CDTF">2020-05-24T14:40:46Z</dcterms:modified>
</cp:coreProperties>
</file>