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84" r:id="rId1"/>
  </p:sldMasterIdLst>
  <p:notesMasterIdLst>
    <p:notesMasterId r:id="rId12"/>
  </p:notesMasterIdLst>
  <p:sldIdLst>
    <p:sldId id="256" r:id="rId2"/>
    <p:sldId id="287" r:id="rId3"/>
    <p:sldId id="282" r:id="rId4"/>
    <p:sldId id="288" r:id="rId5"/>
    <p:sldId id="289" r:id="rId6"/>
    <p:sldId id="295" r:id="rId7"/>
    <p:sldId id="296" r:id="rId8"/>
    <p:sldId id="292" r:id="rId9"/>
    <p:sldId id="290" r:id="rId10"/>
    <p:sldId id="291" r:id="rId11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 autoAdjust="0"/>
    <p:restoredTop sz="91164" autoAdjust="0"/>
  </p:normalViewPr>
  <p:slideViewPr>
    <p:cSldViewPr>
      <p:cViewPr varScale="1">
        <p:scale>
          <a:sx n="112" d="100"/>
          <a:sy n="112" d="100"/>
        </p:scale>
        <p:origin x="53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250E3327-4410-044B-B520-D2BA15AB17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CBCDE06-500A-DD47-90D9-A1BB60346B2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D9EA05DD-6B5A-8947-9EFC-09972121A11D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4D85A097-F3C6-3F47-9928-65C14558B2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F0407117-F203-8147-B306-62F2FBD8CD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38E15A-71D2-E748-A603-FC730296F9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D618F89-144B-0643-804E-18937C83D9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6DA6EA7-C61D-2E4C-805B-C3A0BE6C087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6EA4681-CB80-6A40-B415-6B0A0AC8F5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16B1F6F-28E4-6D45-8F50-6B0AD73248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4F02A4B-5025-7143-9E44-BD6A762A252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C26CFDC-CCC8-6D45-BF96-CA07FCDD4A0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35BB397-9E51-8A41-9063-964FFA35A41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E9A801A-D7F4-944B-930E-0341195797F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FC56E6B-2DB0-794B-9291-9DA089DB012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F0DF4CF-9052-C643-8DB7-AB01C072E5A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/>
              <a:t>Žáci ve skupinách mají určený čas na překlad vět, při tom mohou používat předcházející tabulky, případně se zeptat učitele, pokud si nevědí rady. Poté prezentují svoji práci spolužákům.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7CBD7CA-0A43-CB4F-9121-3F9EC856867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0F85675-FBDC-ED4E-84B4-0D2B922EB9E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E75FCE3-9A9D-3F43-8795-A4226CC2974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2B90931-CBF7-BA46-A822-F496B347BDA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>
            <a:extLst>
              <a:ext uri="{FF2B5EF4-FFF2-40B4-BE49-F238E27FC236}">
                <a16:creationId xmlns:a16="http://schemas.microsoft.com/office/drawing/2014/main" id="{33149B7D-BC7C-3E4E-926E-7768C806BA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>
            <a:extLst>
              <a:ext uri="{FF2B5EF4-FFF2-40B4-BE49-F238E27FC236}">
                <a16:creationId xmlns:a16="http://schemas.microsoft.com/office/drawing/2014/main" id="{C6CBE1C3-286B-7C48-805C-90E6D89463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altLang="cs-CZ"/>
              <a:t>Jednodušší úkol: Učitel může nejprve zřetelně vyslovovat jednotlivé číslovky německy a žáci je zapisují číslicemi, stejně mohou žáci číslovky procvičovat ve dvojicích.</a:t>
            </a:r>
          </a:p>
        </p:txBody>
      </p:sp>
      <p:sp>
        <p:nvSpPr>
          <p:cNvPr id="18436" name="Zástupný symbol pro číslo snímku 3">
            <a:extLst>
              <a:ext uri="{FF2B5EF4-FFF2-40B4-BE49-F238E27FC236}">
                <a16:creationId xmlns:a16="http://schemas.microsoft.com/office/drawing/2014/main" id="{2054A1C9-E152-7B44-90E3-A0AA80C045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73F90D-6190-004B-80D6-B23661609B17}" type="slidenum">
              <a:rPr lang="cs-CZ" altLang="cs-CZ" b="0">
                <a:latin typeface="Calibri" panose="020F0502020204030204" pitchFamily="34" charset="0"/>
              </a:rPr>
              <a:pPr/>
              <a:t>9</a:t>
            </a:fld>
            <a:endParaRPr lang="cs-CZ" altLang="cs-CZ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BB55A7-A054-2A48-86D0-32AA0B8E6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5B88D-5C70-7542-95EE-0D8736895F2C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0590EF-19AC-7241-8AF1-C042A205B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560F2A-012B-4B43-BF18-28F222EC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5DEB-9D60-CD44-A4BE-D80FB43CB97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5268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B310A8-E294-E94C-B37A-A7175B54A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05DF6-F555-5C42-BB84-91CED45F6DB7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7AAEA3-A381-194D-8C1E-618B20F64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3C8A0A-62D5-1B44-A382-CEF7059B5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6BA90-3DFE-B843-9924-44851DE457E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1887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ABCE74-AD19-454A-8F0D-84B9C1688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DD3C2-4A73-5F4B-925B-71EB28CC44D5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DE1774-EEB8-CF4A-BCB8-438831EA3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DA4CD2-A823-554D-9349-9F44BA265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D5CD1-2DE0-FD40-915C-B6B7499330A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9989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4A3108-9870-594C-A821-4AB05002C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A8B61-2FF8-7E41-85D0-F5D962BF698F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427C32-1A79-A047-A3CE-D97CF893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8EDDF5-5943-574A-BFC1-B8D34897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92104-5A45-314B-AF42-0A468A67572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08478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21014C3-8FD5-F14F-856C-2C0FA367F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7EAA-542A-7A47-9891-D62EDF1A7ADF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4F9E37-4392-B146-811C-E0282EE1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5FABAE-0599-A74D-89C5-D18B5F9A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AACB3-B9A4-884A-A636-AE76C27A81F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3343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A5E2DA85-757E-B240-A6B0-808913E55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AC6D9-E4AC-874C-99A0-45DC98FBF01B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CFBF3205-1255-F448-BCC3-7CC361CF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B5CCECA6-8A0D-BA4A-87A2-4EAFC00F2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FE1B5-597E-AC42-A5DD-6A6B2BF111D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912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2A9C5616-5F05-D447-A5AD-EAB4778CC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D3870-359F-BE43-9EA7-0E4F5843AE65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B3776E6A-568C-8C48-A0BC-EB7771BE4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593AA4C1-C5D4-E54A-B66C-9CB03FC44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672C5-23A1-6144-9B15-C88DDA827DA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7366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3A9CEB94-4A55-BA48-8594-3BF9DBC4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3400B-ABC7-2D45-AF8B-3E4EC9EC1DC1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1EF056B3-88AF-D449-A7E2-3A35771B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006A64BC-F8AD-094B-8DF4-8CC8B6356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0CB83-74D9-DC4E-A8CE-DB5D06DC4A0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3654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877F73AC-3CE9-8843-9A13-BD349106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EB4E2-ED9D-994D-8E6E-ED4B48103A26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25F8DCAA-C390-6843-AD01-3288C9CF2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196C2032-8B6A-8E46-946B-43D0D90F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44210-1055-BB47-A654-8945FF9FF25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6649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C6B534F-7DF4-E848-8994-6A64D4DEA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54FB6-DF49-9241-A449-F71A6DD36F38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4D551D12-EC9F-5440-89C0-6397F700E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E1CADC70-CEFB-D145-9635-FCA1540B0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A94CF-1E28-4445-9823-CB27C3E39AF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3726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F90A3656-D9EF-3A49-9EF9-0BDBC5C63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49253-A6C6-EF4F-96C9-5746133CED9A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5D90E268-7B75-1948-A908-5336B231C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ADB173AB-0661-ED45-A258-8BD319005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34AD0-A51A-764B-ACD0-D514B912631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0352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AB5E4"/>
            </a:gs>
            <a:gs pos="2000">
              <a:srgbClr val="9AB5E4"/>
            </a:gs>
            <a:gs pos="10001">
              <a:srgbClr val="C2D1ED"/>
            </a:gs>
            <a:gs pos="100000">
              <a:srgbClr val="00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>
            <a:extLst>
              <a:ext uri="{FF2B5EF4-FFF2-40B4-BE49-F238E27FC236}">
                <a16:creationId xmlns:a16="http://schemas.microsoft.com/office/drawing/2014/main" id="{AF43B47A-03C1-1D48-A33A-548CDB2F81A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>
            <a:extLst>
              <a:ext uri="{FF2B5EF4-FFF2-40B4-BE49-F238E27FC236}">
                <a16:creationId xmlns:a16="http://schemas.microsoft.com/office/drawing/2014/main" id="{5943FD94-54C1-6E43-82AF-9EDE560989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9FDE80-35E0-A241-B43A-3A723BD0BA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F8016F-5AEE-AF4C-8834-FA3C65D86876}" type="datetimeFigureOut">
              <a:rPr lang="cs-CZ"/>
              <a:pPr>
                <a:defRPr/>
              </a:pPr>
              <a:t>03.05.2020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74E4C4-06AE-F546-82BF-E5E9F5D07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F43EAD-ED5F-324C-AF7C-D346EE4F1B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FB7A59B-6053-A04E-90D2-B915506BA5A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emf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>
            <a:extLst>
              <a:ext uri="{FF2B5EF4-FFF2-40B4-BE49-F238E27FC236}">
                <a16:creationId xmlns:a16="http://schemas.microsoft.com/office/drawing/2014/main" id="{BB4E3F0C-8C77-AD4C-890B-E0ABB873BD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</a:br>
            <a:b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</a:br>
            <a:b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  <a:t>Numeralien</a:t>
            </a:r>
            <a:b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  <a:t>(20 – 100 und mehr)</a:t>
            </a:r>
            <a:b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</a:br>
            <a:b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  <a:t>Číslovky</a:t>
            </a:r>
            <a:b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cs-CZ" altLang="cs-CZ" sz="4000" b="1">
                <a:solidFill>
                  <a:srgbClr val="002060"/>
                </a:solidFill>
                <a:latin typeface="Arial" panose="020B0604020202020204" pitchFamily="34" charset="0"/>
              </a:rPr>
              <a:t>(20 – 100 a víc)</a:t>
            </a:r>
            <a:br>
              <a:rPr lang="cs-CZ" altLang="cs-CZ" sz="4000" b="1">
                <a:solidFill>
                  <a:srgbClr val="C00000"/>
                </a:solidFill>
                <a:latin typeface="Arial" panose="020B0604020202020204" pitchFamily="34" charset="0"/>
              </a:rPr>
            </a:br>
            <a:endParaRPr lang="cs-CZ" altLang="cs-CZ" sz="4000">
              <a:solidFill>
                <a:srgbClr val="C00000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F878D1-6E36-BA4A-A58E-93AA110993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750" y="5949950"/>
            <a:ext cx="7993063" cy="5270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sz="1000" dirty="0"/>
          </a:p>
        </p:txBody>
      </p:sp>
      <p:grpSp>
        <p:nvGrpSpPr>
          <p:cNvPr id="3076" name="Skupina 3">
            <a:extLst>
              <a:ext uri="{FF2B5EF4-FFF2-40B4-BE49-F238E27FC236}">
                <a16:creationId xmlns:a16="http://schemas.microsoft.com/office/drawing/2014/main" id="{94DAE89D-4158-874F-BA8F-5449FB53E07D}"/>
              </a:ext>
            </a:extLst>
          </p:cNvPr>
          <p:cNvGrpSpPr>
            <a:grpSpLocks/>
          </p:cNvGrpSpPr>
          <p:nvPr/>
        </p:nvGrpSpPr>
        <p:grpSpPr bwMode="auto">
          <a:xfrm>
            <a:off x="2268538" y="115888"/>
            <a:ext cx="5111750" cy="966787"/>
            <a:chOff x="539552" y="2420888"/>
            <a:chExt cx="5112568" cy="966159"/>
          </a:xfrm>
        </p:grpSpPr>
        <p:pic>
          <p:nvPicPr>
            <p:cNvPr id="3078" name="Obrázek 4" descr="http://www.zsotrman.cz/gfx/logo.png">
              <a:extLst>
                <a:ext uri="{FF2B5EF4-FFF2-40B4-BE49-F238E27FC236}">
                  <a16:creationId xmlns:a16="http://schemas.microsoft.com/office/drawing/2014/main" id="{9DBAE351-14FB-E341-86E8-58D8FD3827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3743" y="2528493"/>
              <a:ext cx="718377" cy="612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9" name="il_fi" descr="http://www.logistickaskola.cz/files/upload/loga/logo_opvk.jpg">
              <a:extLst>
                <a:ext uri="{FF2B5EF4-FFF2-40B4-BE49-F238E27FC236}">
                  <a16:creationId xmlns:a16="http://schemas.microsoft.com/office/drawing/2014/main" id="{9CF236D1-5969-D94B-BE8D-B3C7B91AE6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2420888"/>
              <a:ext cx="4414927" cy="966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7" name="Nadpis 1">
            <a:extLst>
              <a:ext uri="{FF2B5EF4-FFF2-40B4-BE49-F238E27FC236}">
                <a16:creationId xmlns:a16="http://schemas.microsoft.com/office/drawing/2014/main" id="{7B69371F-D624-0C4A-BA8E-8D3C8ED300A9}"/>
              </a:ext>
            </a:extLst>
          </p:cNvPr>
          <p:cNvSpPr txBox="1">
            <a:spLocks/>
          </p:cNvSpPr>
          <p:nvPr/>
        </p:nvSpPr>
        <p:spPr bwMode="auto">
          <a:xfrm>
            <a:off x="669925" y="4289425"/>
            <a:ext cx="7772400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br>
              <a:rPr lang="cs-CZ" altLang="cs-CZ" sz="1100" b="0">
                <a:solidFill>
                  <a:srgbClr val="B20648"/>
                </a:solidFill>
              </a:rPr>
            </a:br>
            <a:endParaRPr lang="cs-CZ" altLang="cs-CZ" sz="1100" b="0">
              <a:solidFill>
                <a:srgbClr val="B20648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>
            <a:extLst>
              <a:ext uri="{FF2B5EF4-FFF2-40B4-BE49-F238E27FC236}">
                <a16:creationId xmlns:a16="http://schemas.microsoft.com/office/drawing/2014/main" id="{E9B1FA82-F6F4-A942-9FED-89E5D08AE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6308725"/>
          </a:xfrm>
        </p:spPr>
        <p:txBody>
          <a:bodyPr/>
          <a:lstStyle/>
          <a:p>
            <a:pPr algn="l"/>
            <a:r>
              <a:rPr lang="cs-CZ" altLang="cs-CZ" sz="3600" b="1">
                <a:solidFill>
                  <a:srgbClr val="002060"/>
                </a:solidFill>
              </a:rPr>
              <a:t>ŘEŠENÍ: 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7 – sieben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12 – zwölf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18 – achtzehn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33 – dreiunddreissig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45 – fünfundvierzig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104 – einhundertvier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7 001 – siebentausendeins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87 078 – siebenundachtzigtausendachtundsiebzig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9 000 000 – neun Millionen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11 000 000 000 – elf Milliarden</a:t>
            </a:r>
            <a:br>
              <a:rPr lang="cs-CZ" altLang="cs-CZ" sz="3600" b="1">
                <a:solidFill>
                  <a:srgbClr val="002060"/>
                </a:solidFill>
              </a:rPr>
            </a:br>
            <a:endParaRPr lang="cs-CZ" altLang="cs-CZ" sz="3600" b="1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A53A67E6-6864-594C-B28E-A03C6788E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04800"/>
            <a:ext cx="8642350" cy="618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ZÁKLADNÍ ČÍSLOVKY: (0 – 20)          0 - null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1 – eins                11 - elf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2 – zwei               12 - zwölf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3 – drei                13 - drei</a:t>
            </a:r>
            <a:r>
              <a:rPr lang="cs-CZ" altLang="cs-CZ" sz="3600" u="sng">
                <a:solidFill>
                  <a:srgbClr val="002060"/>
                </a:solidFill>
              </a:rPr>
              <a:t>zehn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4 – vier                14 - vier</a:t>
            </a:r>
            <a:r>
              <a:rPr lang="cs-CZ" altLang="cs-CZ" sz="3600" u="sng">
                <a:solidFill>
                  <a:srgbClr val="002060"/>
                </a:solidFill>
              </a:rPr>
              <a:t>zehn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5 – fünf               15 - fünf</a:t>
            </a:r>
            <a:r>
              <a:rPr lang="cs-CZ" altLang="cs-CZ" sz="3600" u="sng">
                <a:solidFill>
                  <a:srgbClr val="002060"/>
                </a:solidFill>
              </a:rPr>
              <a:t>zehn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6 – sechs             16 –</a:t>
            </a:r>
            <a:r>
              <a:rPr lang="cs-CZ" altLang="cs-CZ" sz="3600">
                <a:solidFill>
                  <a:srgbClr val="C00000"/>
                </a:solidFill>
              </a:rPr>
              <a:t> </a:t>
            </a:r>
            <a:r>
              <a:rPr lang="cs-CZ" altLang="cs-CZ" sz="3600" u="sng">
                <a:solidFill>
                  <a:srgbClr val="FF0000"/>
                </a:solidFill>
              </a:rPr>
              <a:t>sech</a:t>
            </a:r>
            <a:r>
              <a:rPr lang="cs-CZ" altLang="cs-CZ" sz="3600" u="sng">
                <a:solidFill>
                  <a:srgbClr val="002060"/>
                </a:solidFill>
              </a:rPr>
              <a:t>zehn</a:t>
            </a:r>
            <a:r>
              <a:rPr lang="cs-CZ" altLang="cs-CZ" sz="3600">
                <a:solidFill>
                  <a:srgbClr val="C00000"/>
                </a:solidFill>
              </a:rPr>
              <a:t> POZOR!</a:t>
            </a:r>
            <a:r>
              <a:rPr lang="cs-CZ" altLang="cs-CZ" sz="3600">
                <a:solidFill>
                  <a:srgbClr val="00206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7 – sieben           17 – </a:t>
            </a:r>
            <a:r>
              <a:rPr lang="cs-CZ" altLang="cs-CZ" sz="3600" u="sng">
                <a:solidFill>
                  <a:srgbClr val="FF0000"/>
                </a:solidFill>
              </a:rPr>
              <a:t>sieb</a:t>
            </a:r>
            <a:r>
              <a:rPr lang="cs-CZ" altLang="cs-CZ" sz="3600" u="sng">
                <a:solidFill>
                  <a:srgbClr val="002060"/>
                </a:solidFill>
              </a:rPr>
              <a:t>zehn</a:t>
            </a:r>
            <a:r>
              <a:rPr lang="cs-CZ" altLang="cs-CZ" sz="3600">
                <a:solidFill>
                  <a:srgbClr val="002060"/>
                </a:solidFill>
              </a:rPr>
              <a:t>  </a:t>
            </a:r>
            <a:r>
              <a:rPr lang="cs-CZ" altLang="cs-CZ" sz="3600">
                <a:solidFill>
                  <a:srgbClr val="C00000"/>
                </a:solidFill>
              </a:rPr>
              <a:t>POZOR!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8 – acht               18 - acht</a:t>
            </a:r>
            <a:r>
              <a:rPr lang="cs-CZ" altLang="cs-CZ" sz="3600" u="sng">
                <a:solidFill>
                  <a:srgbClr val="002060"/>
                </a:solidFill>
              </a:rPr>
              <a:t>zehn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9 – neun              19 - neun</a:t>
            </a:r>
            <a:r>
              <a:rPr lang="cs-CZ" altLang="cs-CZ" sz="3600" u="sng">
                <a:solidFill>
                  <a:srgbClr val="002060"/>
                </a:solidFill>
              </a:rPr>
              <a:t>zehn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>
                <a:solidFill>
                  <a:srgbClr val="002060"/>
                </a:solidFill>
              </a:rPr>
              <a:t>10- zehn              20 - zwan</a:t>
            </a:r>
            <a:r>
              <a:rPr lang="cs-CZ" altLang="cs-CZ" sz="3600" u="sng">
                <a:solidFill>
                  <a:srgbClr val="FF0000"/>
                </a:solidFill>
              </a:rPr>
              <a:t>zig</a:t>
            </a:r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EB9AE544-67BC-FA49-A92E-C5EF73FFD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549275"/>
            <a:ext cx="8642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  <p:pic>
        <p:nvPicPr>
          <p:cNvPr id="5124" name="Picture 5" descr="C:\Documents and Settings\Administrator.CESALOVA_CJ\Local Settings\Temporary Internet Files\Content.IE5\GZ3FA4DP\MC900055589[1].wmf">
            <a:extLst>
              <a:ext uri="{FF2B5EF4-FFF2-40B4-BE49-F238E27FC236}">
                <a16:creationId xmlns:a16="http://schemas.microsoft.com/office/drawing/2014/main" id="{0DDFF41C-87E5-924A-9B62-B625C6EE8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025" y="1484313"/>
            <a:ext cx="1697038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 descr="C:\Documents and Settings\Administrator.CESALOVA_CJ\Local Settings\Temporary Internet Files\Content.IE5\YDZKX8FE\MC900437000[1].wmf">
            <a:extLst>
              <a:ext uri="{FF2B5EF4-FFF2-40B4-BE49-F238E27FC236}">
                <a16:creationId xmlns:a16="http://schemas.microsoft.com/office/drawing/2014/main" id="{B30D1D36-DFA7-8343-85F6-DA59DFD94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941888"/>
            <a:ext cx="17145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Šipka doprava 1">
            <a:extLst>
              <a:ext uri="{FF2B5EF4-FFF2-40B4-BE49-F238E27FC236}">
                <a16:creationId xmlns:a16="http://schemas.microsoft.com/office/drawing/2014/main" id="{2D0DA761-0A64-E542-AE2E-4117B320293B}"/>
              </a:ext>
            </a:extLst>
          </p:cNvPr>
          <p:cNvSpPr/>
          <p:nvPr/>
        </p:nvSpPr>
        <p:spPr>
          <a:xfrm>
            <a:off x="6011863" y="549275"/>
            <a:ext cx="576262" cy="2159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4964ACC-1123-D244-B85F-1B5E67FE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785225" cy="1143000"/>
          </a:xfrm>
        </p:spPr>
        <p:txBody>
          <a:bodyPr/>
          <a:lstStyle/>
          <a:p>
            <a:pPr marL="838200" indent="-838200" algn="l"/>
            <a:br>
              <a:rPr lang="cs-CZ" altLang="cs-CZ" sz="2800" b="1" u="sng">
                <a:solidFill>
                  <a:srgbClr val="9100B8"/>
                </a:solidFill>
              </a:rPr>
            </a:br>
            <a:endParaRPr lang="cs-CZ" altLang="cs-CZ" sz="2800" b="1" u="sng">
              <a:solidFill>
                <a:srgbClr val="9100B8"/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7C6BCF5-4C75-224C-992F-3C6204FDE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388" y="115888"/>
            <a:ext cx="8785225" cy="60102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ZÁKLADNÍ ČÍSLOVKY: (10 – 100)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10 – zehn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20 – zwan</a:t>
            </a:r>
            <a:r>
              <a:rPr lang="cs-CZ" altLang="cs-CZ" sz="3600" b="1" u="sng">
                <a:solidFill>
                  <a:srgbClr val="002060"/>
                </a:solidFill>
              </a:rPr>
              <a:t>zig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30 – drei</a:t>
            </a:r>
            <a:r>
              <a:rPr lang="cs-CZ" altLang="cs-CZ" sz="3600" b="1">
                <a:solidFill>
                  <a:srgbClr val="FF0000"/>
                </a:solidFill>
              </a:rPr>
              <a:t>ßig</a:t>
            </a:r>
            <a:r>
              <a:rPr lang="cs-CZ" altLang="cs-CZ" sz="3600" b="1">
                <a:solidFill>
                  <a:srgbClr val="00B050"/>
                </a:solidFill>
              </a:rPr>
              <a:t> </a:t>
            </a:r>
            <a:r>
              <a:rPr lang="cs-CZ" altLang="cs-CZ" sz="3600" b="1">
                <a:solidFill>
                  <a:srgbClr val="C00000"/>
                </a:solidFill>
              </a:rPr>
              <a:t>POZOR!</a:t>
            </a:r>
            <a:endParaRPr lang="cs-CZ" altLang="cs-CZ" sz="3600" b="1">
              <a:solidFill>
                <a:srgbClr val="00B050"/>
              </a:solidFill>
            </a:endParaRP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40 – vier</a:t>
            </a:r>
            <a:r>
              <a:rPr lang="cs-CZ" altLang="cs-CZ" sz="3600" b="1" u="sng">
                <a:solidFill>
                  <a:srgbClr val="002060"/>
                </a:solidFill>
              </a:rPr>
              <a:t>zig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50 – fünf</a:t>
            </a:r>
            <a:r>
              <a:rPr lang="cs-CZ" altLang="cs-CZ" sz="3600" b="1" u="sng">
                <a:solidFill>
                  <a:srgbClr val="002060"/>
                </a:solidFill>
              </a:rPr>
              <a:t>zig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60 – </a:t>
            </a:r>
            <a:r>
              <a:rPr lang="cs-CZ" altLang="cs-CZ" sz="3600" b="1">
                <a:solidFill>
                  <a:srgbClr val="FF0000"/>
                </a:solidFill>
              </a:rPr>
              <a:t>sech</a:t>
            </a:r>
            <a:r>
              <a:rPr lang="cs-CZ" altLang="cs-CZ" sz="3600" b="1" u="sng">
                <a:solidFill>
                  <a:srgbClr val="002060"/>
                </a:solidFill>
              </a:rPr>
              <a:t>zig </a:t>
            </a:r>
            <a:r>
              <a:rPr lang="cs-CZ" altLang="cs-CZ" sz="3600" b="1">
                <a:solidFill>
                  <a:srgbClr val="C00000"/>
                </a:solidFill>
              </a:rPr>
              <a:t>POZOR!</a:t>
            </a:r>
            <a:endParaRPr lang="cs-CZ" altLang="cs-CZ" sz="3600" b="1" u="sng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70 – </a:t>
            </a:r>
            <a:r>
              <a:rPr lang="cs-CZ" altLang="cs-CZ" sz="3600" b="1">
                <a:solidFill>
                  <a:srgbClr val="FF0000"/>
                </a:solidFill>
              </a:rPr>
              <a:t>sieb</a:t>
            </a:r>
            <a:r>
              <a:rPr lang="cs-CZ" altLang="cs-CZ" sz="3600" b="1" u="sng">
                <a:solidFill>
                  <a:srgbClr val="002060"/>
                </a:solidFill>
              </a:rPr>
              <a:t>zig </a:t>
            </a:r>
            <a:r>
              <a:rPr lang="cs-CZ" altLang="cs-CZ" sz="3600" b="1">
                <a:solidFill>
                  <a:srgbClr val="C00000"/>
                </a:solidFill>
              </a:rPr>
              <a:t>POZOR!</a:t>
            </a:r>
            <a:endParaRPr lang="cs-CZ" altLang="cs-CZ" sz="3600" b="1" u="sng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80 – acht</a:t>
            </a:r>
            <a:r>
              <a:rPr lang="cs-CZ" altLang="cs-CZ" sz="3600" b="1" u="sng">
                <a:solidFill>
                  <a:srgbClr val="002060"/>
                </a:solidFill>
              </a:rPr>
              <a:t>zig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90 – neun</a:t>
            </a:r>
            <a:r>
              <a:rPr lang="cs-CZ" altLang="cs-CZ" sz="3600" b="1" u="sng">
                <a:solidFill>
                  <a:srgbClr val="002060"/>
                </a:solidFill>
              </a:rPr>
              <a:t>zig</a:t>
            </a:r>
          </a:p>
          <a:p>
            <a:pPr marL="609600" indent="-60960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100 - </a:t>
            </a:r>
            <a:r>
              <a:rPr lang="cs-CZ" altLang="cs-CZ" sz="3600" b="1">
                <a:solidFill>
                  <a:srgbClr val="FF0000"/>
                </a:solidFill>
              </a:rPr>
              <a:t>hundert</a:t>
            </a:r>
          </a:p>
        </p:txBody>
      </p:sp>
      <p:pic>
        <p:nvPicPr>
          <p:cNvPr id="7172" name="Picture 4" descr="C:\Documents and Settings\Administrator.CESALOVA_CJ\Local Settings\Temporary Internet Files\Content.IE5\98G7TPCT\MC900434353[1].wmf">
            <a:extLst>
              <a:ext uri="{FF2B5EF4-FFF2-40B4-BE49-F238E27FC236}">
                <a16:creationId xmlns:a16="http://schemas.microsoft.com/office/drawing/2014/main" id="{7F41B556-108F-D549-A380-6E7769A41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75" y="5410200"/>
            <a:ext cx="18415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C:\Documents and Settings\Administrator.CESALOVA_CJ\Local Settings\Temporary Internet Files\Content.IE5\YDZKX8FE\MC900433578[1].wmf">
            <a:extLst>
              <a:ext uri="{FF2B5EF4-FFF2-40B4-BE49-F238E27FC236}">
                <a16:creationId xmlns:a16="http://schemas.microsoft.com/office/drawing/2014/main" id="{D507AB06-C267-4A45-9537-3DD93B17C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6844">
            <a:off x="7680325" y="4027488"/>
            <a:ext cx="9525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7" descr="C:\Documents and Settings\Administrator.CESALOVA_CJ\Local Settings\Temporary Internet Files\Content.IE5\GZ3FA4DP\MC900432141[1].wmf">
            <a:extLst>
              <a:ext uri="{FF2B5EF4-FFF2-40B4-BE49-F238E27FC236}">
                <a16:creationId xmlns:a16="http://schemas.microsoft.com/office/drawing/2014/main" id="{31814D9E-2114-FB44-A067-80261B665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64188">
            <a:off x="4308475" y="3509963"/>
            <a:ext cx="1795463" cy="111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8" descr="C:\Documents and Settings\Administrator.CESALOVA_CJ\Local Settings\Temporary Internet Files\Content.IE5\98G7TPCT\MC900434319[1].wmf">
            <a:extLst>
              <a:ext uri="{FF2B5EF4-FFF2-40B4-BE49-F238E27FC236}">
                <a16:creationId xmlns:a16="http://schemas.microsoft.com/office/drawing/2014/main" id="{AB56A195-4F9B-0344-9CDD-9FE71F3E4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050" y="5864225"/>
            <a:ext cx="20066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9" descr="C:\Documents and Settings\Administrator.CESALOVA_CJ\Local Settings\Temporary Internet Files\Content.IE5\98G7TPCT\MP900402534[1].jpg">
            <a:extLst>
              <a:ext uri="{FF2B5EF4-FFF2-40B4-BE49-F238E27FC236}">
                <a16:creationId xmlns:a16="http://schemas.microsoft.com/office/drawing/2014/main" id="{C6B7BB79-2F89-F94D-A24B-B82A5B576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81013"/>
            <a:ext cx="15398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10" descr="C:\Documents and Settings\Administrator.CESALOVA_CJ\Local Settings\Temporary Internet Files\Content.IE5\GZ3FA4DP\MP900425246[1].jpg">
            <a:extLst>
              <a:ext uri="{FF2B5EF4-FFF2-40B4-BE49-F238E27FC236}">
                <a16:creationId xmlns:a16="http://schemas.microsoft.com/office/drawing/2014/main" id="{0A2D367C-04E0-BF42-AFD7-8F5CED5C5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63" y="765175"/>
            <a:ext cx="1295400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1" descr="C:\Documents and Settings\Administrator.CESALOVA_CJ\Local Settings\Temporary Internet Files\Content.IE5\B7HFBT8W\MP900411794[1].jpg">
            <a:extLst>
              <a:ext uri="{FF2B5EF4-FFF2-40B4-BE49-F238E27FC236}">
                <a16:creationId xmlns:a16="http://schemas.microsoft.com/office/drawing/2014/main" id="{D2D5A9D1-6E74-654A-9AA8-E6306A5DC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0" y="3027363"/>
            <a:ext cx="1447800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EDB598D-81A2-FD45-B0E0-A26D08226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altLang="cs-CZ" sz="3600" b="1">
                <a:solidFill>
                  <a:srgbClr val="002060"/>
                </a:solidFill>
              </a:rPr>
              <a:t>JEDNOTKY A DESÍTKY:</a:t>
            </a:r>
            <a:br>
              <a:rPr lang="cs-CZ" altLang="cs-CZ" sz="3600" b="1">
                <a:solidFill>
                  <a:srgbClr val="002060"/>
                </a:solidFill>
              </a:rPr>
            </a:br>
            <a:r>
              <a:rPr lang="cs-CZ" altLang="cs-CZ" sz="3600" b="1">
                <a:solidFill>
                  <a:srgbClr val="002060"/>
                </a:solidFill>
              </a:rPr>
              <a:t>-  </a:t>
            </a:r>
            <a:r>
              <a:rPr lang="cs-CZ" altLang="cs-CZ" sz="3600" b="1" u="sng">
                <a:solidFill>
                  <a:srgbClr val="FF0000"/>
                </a:solidFill>
              </a:rPr>
              <a:t>JEDNOTKY PÍŠEME PŘED DESÍTKAMI </a:t>
            </a:r>
            <a:endParaRPr lang="cs-CZ" altLang="cs-CZ" sz="3200" b="1" u="sng">
              <a:solidFill>
                <a:srgbClr val="FF0000"/>
              </a:solidFill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B5EC655-5E4D-1349-8347-895E4324A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75" y="1412875"/>
            <a:ext cx="9296400" cy="46418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altLang="cs-CZ" sz="3600" b="1" dirty="0">
                <a:solidFill>
                  <a:srgbClr val="002060"/>
                </a:solidFill>
              </a:rPr>
              <a:t>21 – </a:t>
            </a:r>
            <a:r>
              <a:rPr lang="cs-CZ" altLang="cs-CZ" sz="3600" b="1" dirty="0" err="1">
                <a:solidFill>
                  <a:srgbClr val="002060"/>
                </a:solidFill>
              </a:rPr>
              <a:t>einundzwanzig</a:t>
            </a:r>
            <a:r>
              <a:rPr lang="cs-CZ" altLang="cs-CZ" sz="3600" b="1" dirty="0">
                <a:solidFill>
                  <a:srgbClr val="002060"/>
                </a:solidFill>
              </a:rPr>
              <a:t>  (jedenadvacet)</a:t>
            </a:r>
          </a:p>
          <a:p>
            <a:pPr marL="0" indent="0">
              <a:buFont typeface="Arial" charset="0"/>
              <a:buNone/>
              <a:defRPr/>
            </a:pPr>
            <a:r>
              <a:rPr lang="cs-CZ" altLang="cs-CZ" sz="3600" b="1" dirty="0">
                <a:solidFill>
                  <a:srgbClr val="002060"/>
                </a:solidFill>
              </a:rPr>
              <a:t>22 – </a:t>
            </a:r>
            <a:r>
              <a:rPr lang="cs-CZ" altLang="cs-CZ" sz="3600" b="1" dirty="0" err="1">
                <a:solidFill>
                  <a:srgbClr val="002060"/>
                </a:solidFill>
              </a:rPr>
              <a:t>zweiundzwanzig</a:t>
            </a:r>
            <a:endParaRPr lang="cs-CZ" altLang="cs-CZ" sz="3600" b="1" dirty="0">
              <a:solidFill>
                <a:srgbClr val="002060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altLang="cs-CZ" sz="3600" b="1" dirty="0">
                <a:solidFill>
                  <a:srgbClr val="002060"/>
                </a:solidFill>
              </a:rPr>
              <a:t>33 – </a:t>
            </a:r>
            <a:r>
              <a:rPr lang="cs-CZ" altLang="cs-CZ" sz="3600" b="1" dirty="0" err="1">
                <a:solidFill>
                  <a:srgbClr val="002060"/>
                </a:solidFill>
              </a:rPr>
              <a:t>dreiunddrei</a:t>
            </a:r>
            <a:r>
              <a:rPr lang="el-GR" altLang="cs-CZ" sz="3600" b="1" dirty="0">
                <a:solidFill>
                  <a:srgbClr val="002060"/>
                </a:solidFill>
              </a:rPr>
              <a:t>β</a:t>
            </a:r>
            <a:r>
              <a:rPr lang="cs-CZ" altLang="cs-CZ" sz="3600" b="1" dirty="0" err="1">
                <a:solidFill>
                  <a:srgbClr val="002060"/>
                </a:solidFill>
              </a:rPr>
              <a:t>ig</a:t>
            </a:r>
            <a:endParaRPr lang="cs-CZ" altLang="cs-CZ" sz="3600" b="1" dirty="0">
              <a:solidFill>
                <a:srgbClr val="002060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altLang="cs-CZ" sz="3600" b="1" dirty="0">
                <a:solidFill>
                  <a:srgbClr val="002060"/>
                </a:solidFill>
              </a:rPr>
              <a:t>45 – </a:t>
            </a:r>
            <a:r>
              <a:rPr lang="cs-CZ" altLang="cs-CZ" sz="3600" b="1" dirty="0" err="1">
                <a:solidFill>
                  <a:srgbClr val="002060"/>
                </a:solidFill>
              </a:rPr>
              <a:t>fünfundvierzig</a:t>
            </a:r>
            <a:endParaRPr lang="cs-CZ" altLang="cs-CZ" sz="3600" b="1" dirty="0">
              <a:solidFill>
                <a:srgbClr val="002060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altLang="cs-CZ" sz="3600" b="1" dirty="0">
                <a:solidFill>
                  <a:srgbClr val="002060"/>
                </a:solidFill>
              </a:rPr>
              <a:t>57 – </a:t>
            </a:r>
            <a:r>
              <a:rPr lang="cs-CZ" altLang="cs-CZ" sz="3600" b="1" dirty="0" err="1">
                <a:solidFill>
                  <a:srgbClr val="002060"/>
                </a:solidFill>
              </a:rPr>
              <a:t>siebenundfünfzig</a:t>
            </a:r>
            <a:endParaRPr lang="cs-CZ" altLang="cs-CZ" sz="3600" b="1" dirty="0">
              <a:solidFill>
                <a:srgbClr val="002060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altLang="cs-CZ" sz="3600" b="1" dirty="0">
                <a:solidFill>
                  <a:srgbClr val="002060"/>
                </a:solidFill>
              </a:rPr>
              <a:t>78 – </a:t>
            </a:r>
            <a:r>
              <a:rPr lang="cs-CZ" altLang="cs-CZ" sz="3600" b="1" dirty="0" err="1">
                <a:solidFill>
                  <a:srgbClr val="002060"/>
                </a:solidFill>
              </a:rPr>
              <a:t>achtundsiebzig</a:t>
            </a:r>
            <a:endParaRPr lang="cs-CZ" altLang="cs-CZ" sz="3600" b="1" dirty="0">
              <a:solidFill>
                <a:srgbClr val="002060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altLang="cs-CZ" sz="3600" b="1" dirty="0">
                <a:solidFill>
                  <a:srgbClr val="002060"/>
                </a:solidFill>
              </a:rPr>
              <a:t>99- </a:t>
            </a:r>
            <a:r>
              <a:rPr lang="cs-CZ" altLang="cs-CZ" sz="3600" b="1" dirty="0" err="1">
                <a:solidFill>
                  <a:srgbClr val="002060"/>
                </a:solidFill>
              </a:rPr>
              <a:t>neunundneunzig</a:t>
            </a:r>
            <a:endParaRPr lang="cs-CZ" altLang="cs-CZ" sz="3600" b="1" dirty="0">
              <a:solidFill>
                <a:srgbClr val="002060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altLang="cs-CZ" b="1" dirty="0">
                <a:solidFill>
                  <a:srgbClr val="FF0000"/>
                </a:solidFill>
              </a:rPr>
              <a:t>- MEZI JEDNOTKAMI A DESÍTKAMI DÁVÁME </a:t>
            </a:r>
            <a:r>
              <a:rPr lang="cs-CZ" altLang="cs-CZ" b="1" u="sng" dirty="0">
                <a:solidFill>
                  <a:srgbClr val="FF0000"/>
                </a:solidFill>
              </a:rPr>
              <a:t>UND</a:t>
            </a:r>
          </a:p>
          <a:p>
            <a:pPr marL="609600" indent="-609600">
              <a:buFont typeface="Arial" charset="0"/>
              <a:buAutoNum type="arabicPeriod"/>
              <a:defRPr/>
            </a:pPr>
            <a:endParaRPr lang="cs-CZ" altLang="cs-CZ" sz="2800" b="1" dirty="0">
              <a:solidFill>
                <a:srgbClr val="9100B8"/>
              </a:solidFill>
            </a:endParaRPr>
          </a:p>
        </p:txBody>
      </p:sp>
      <p:pic>
        <p:nvPicPr>
          <p:cNvPr id="9220" name="Picture 4" descr="C:\Documents and Settings\Administrator.CESALOVA_CJ\Local Settings\Temporary Internet Files\Content.IE5\YDZKX8FE\MP900438759[1].jpg">
            <a:extLst>
              <a:ext uri="{FF2B5EF4-FFF2-40B4-BE49-F238E27FC236}">
                <a16:creationId xmlns:a16="http://schemas.microsoft.com/office/drawing/2014/main" id="{695686B4-7FD7-3C42-BD0D-1E33E4705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2349500"/>
            <a:ext cx="2295525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C80E6E8-5BEE-2645-9FF0-6747EA65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4535488"/>
          </a:xfrm>
        </p:spPr>
        <p:txBody>
          <a:bodyPr>
            <a:normAutofit fontScale="9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  <a:defRPr/>
            </a:pPr>
            <a:br>
              <a:rPr lang="cs-CZ" altLang="cs-CZ" sz="3600" b="1" u="sng" dirty="0">
                <a:solidFill>
                  <a:srgbClr val="0070C0"/>
                </a:solidFill>
                <a:latin typeface="+mn-lt"/>
              </a:rPr>
            </a:br>
            <a:r>
              <a:rPr lang="cs-CZ" altLang="cs-CZ" sz="3600" b="1" u="sng" dirty="0">
                <a:solidFill>
                  <a:srgbClr val="FF0000"/>
                </a:solidFill>
                <a:latin typeface="+mn-lt"/>
              </a:rPr>
              <a:t>100 </a:t>
            </a:r>
            <a:r>
              <a:rPr lang="cs-CZ" altLang="cs-CZ" sz="3600" b="1" u="sng" dirty="0" err="1">
                <a:solidFill>
                  <a:srgbClr val="FF0000"/>
                </a:solidFill>
                <a:latin typeface="+mn-lt"/>
              </a:rPr>
              <a:t>und</a:t>
            </a:r>
            <a:r>
              <a:rPr lang="cs-CZ" altLang="cs-CZ" sz="3600" b="1" u="sng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altLang="cs-CZ" sz="3600" b="1" u="sng" dirty="0" err="1">
                <a:solidFill>
                  <a:srgbClr val="FF0000"/>
                </a:solidFill>
                <a:latin typeface="+mn-lt"/>
              </a:rPr>
              <a:t>weiter</a:t>
            </a:r>
            <a:r>
              <a:rPr lang="cs-CZ" altLang="cs-CZ" sz="3600" b="1" u="sng" dirty="0">
                <a:solidFill>
                  <a:srgbClr val="FF0000"/>
                </a:solidFill>
                <a:latin typeface="+mn-lt"/>
              </a:rPr>
              <a:t>… (100 a dále)</a:t>
            </a:r>
            <a:br>
              <a:rPr lang="cs-CZ" altLang="cs-CZ" sz="3600" b="1" u="sng" dirty="0">
                <a:solidFill>
                  <a:srgbClr val="FF0000"/>
                </a:solidFill>
                <a:latin typeface="+mn-lt"/>
              </a:rPr>
            </a:br>
            <a:br>
              <a:rPr lang="cs-CZ" altLang="cs-CZ" sz="3600" b="1" u="sng" dirty="0">
                <a:solidFill>
                  <a:srgbClr val="0070C0"/>
                </a:solidFill>
                <a:latin typeface="+mn-lt"/>
              </a:rPr>
            </a:br>
            <a:r>
              <a:rPr lang="cs-CZ" altLang="cs-CZ" sz="3600" b="1" dirty="0">
                <a:solidFill>
                  <a:schemeClr val="tx2"/>
                </a:solidFill>
                <a:latin typeface="+mn-lt"/>
              </a:rPr>
              <a:t>VŠECHNY ČÍSLOVKY AŽ DO ŘÁDU STATISÍCŮ </a:t>
            </a:r>
            <a:r>
              <a:rPr lang="cs-CZ" altLang="cs-CZ" sz="3600" b="1" dirty="0">
                <a:solidFill>
                  <a:srgbClr val="FF0000"/>
                </a:solidFill>
                <a:latin typeface="+mn-lt"/>
              </a:rPr>
              <a:t>PÍŠEME DOHROMADY  A S MALÝM </a:t>
            </a:r>
            <a:r>
              <a:rPr lang="cs-CZ" altLang="cs-CZ" sz="3600" b="1" dirty="0">
                <a:solidFill>
                  <a:schemeClr val="tx2"/>
                </a:solidFill>
                <a:latin typeface="+mn-lt"/>
              </a:rPr>
              <a:t>POČÁTEČNÍM PÍSMENEM!!!</a:t>
            </a:r>
            <a:br>
              <a:rPr lang="cs-CZ" altLang="cs-CZ" sz="3600" b="1" dirty="0">
                <a:solidFill>
                  <a:schemeClr val="tx2"/>
                </a:solidFill>
                <a:latin typeface="+mn-lt"/>
              </a:rPr>
            </a:br>
            <a:br>
              <a:rPr lang="cs-CZ" altLang="cs-CZ" sz="3600" b="1" dirty="0">
                <a:solidFill>
                  <a:schemeClr val="tx2"/>
                </a:solidFill>
                <a:latin typeface="+mn-lt"/>
              </a:rPr>
            </a:br>
            <a:r>
              <a:rPr lang="cs-CZ" altLang="cs-CZ" sz="3600" b="1" dirty="0">
                <a:solidFill>
                  <a:schemeClr val="tx2"/>
                </a:solidFill>
                <a:latin typeface="+mn-lt"/>
              </a:rPr>
              <a:t>368 = </a:t>
            </a:r>
            <a:r>
              <a:rPr lang="cs-CZ" altLang="cs-CZ" sz="3600" b="1" dirty="0" err="1">
                <a:solidFill>
                  <a:schemeClr val="tx2"/>
                </a:solidFill>
                <a:latin typeface="+mn-lt"/>
              </a:rPr>
              <a:t>dreihundertachtundsechzig</a:t>
            </a:r>
            <a:br>
              <a:rPr lang="cs-CZ" altLang="cs-CZ" sz="3600" b="1" dirty="0">
                <a:solidFill>
                  <a:schemeClr val="tx2"/>
                </a:solidFill>
                <a:latin typeface="+mn-lt"/>
              </a:rPr>
            </a:br>
            <a:r>
              <a:rPr lang="cs-CZ" altLang="cs-CZ" sz="3600" b="1" dirty="0">
                <a:solidFill>
                  <a:schemeClr val="tx2"/>
                </a:solidFill>
                <a:latin typeface="+mn-lt"/>
              </a:rPr>
              <a:t>724 = </a:t>
            </a:r>
            <a:r>
              <a:rPr lang="cs-CZ" altLang="cs-CZ" sz="3600" b="1" dirty="0" err="1">
                <a:solidFill>
                  <a:schemeClr val="tx2"/>
                </a:solidFill>
                <a:latin typeface="+mn-lt"/>
              </a:rPr>
              <a:t>siebenhundertvierundzwanzig</a:t>
            </a:r>
            <a:br>
              <a:rPr lang="cs-CZ" altLang="cs-CZ" sz="3600" b="1" dirty="0">
                <a:solidFill>
                  <a:schemeClr val="tx2"/>
                </a:solidFill>
                <a:latin typeface="+mn-lt"/>
              </a:rPr>
            </a:br>
            <a:br>
              <a:rPr lang="cs-CZ" altLang="cs-CZ" sz="3600" b="1" u="sng" dirty="0">
                <a:solidFill>
                  <a:schemeClr val="tx2"/>
                </a:solidFill>
                <a:latin typeface="+mn-lt"/>
              </a:rPr>
            </a:br>
            <a:endParaRPr lang="cs-CZ" altLang="cs-CZ" sz="3600" b="1" u="sng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1267" name="Picture 4" descr="C:\Documents and Settings\Administrator.CESALOVA_CJ\Local Settings\Temporary Internet Files\Content.IE5\YDZKX8FE\MM900236256[1].gif">
            <a:extLst>
              <a:ext uri="{FF2B5EF4-FFF2-40B4-BE49-F238E27FC236}">
                <a16:creationId xmlns:a16="http://schemas.microsoft.com/office/drawing/2014/main" id="{17CD9266-4064-8549-A9DF-CD7D3A4B28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188913"/>
            <a:ext cx="95885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C:\Documents and Settings\Administrator.CESALOVA_CJ\Local Settings\Temporary Internet Files\Content.IE5\B7HFBT8W\MM900356759[1].gif">
            <a:extLst>
              <a:ext uri="{FF2B5EF4-FFF2-40B4-BE49-F238E27FC236}">
                <a16:creationId xmlns:a16="http://schemas.microsoft.com/office/drawing/2014/main" id="{03840125-D3A2-C64E-B58D-F6ACDB4324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100" y="5373688"/>
            <a:ext cx="1074738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549357A-4525-A840-AAA0-C71E2C09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altLang="cs-CZ" sz="3600" b="1">
                <a:solidFill>
                  <a:srgbClr val="002060"/>
                </a:solidFill>
              </a:rPr>
              <a:t>DALŠÍ ČÍSLOVKY: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D26CD75-5056-9C42-B3E4-A0B4A0976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388" y="1268413"/>
            <a:ext cx="8785225" cy="4814887"/>
          </a:xfrm>
        </p:spPr>
        <p:txBody>
          <a:bodyPr/>
          <a:lstStyle/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1 000 – </a:t>
            </a:r>
            <a:r>
              <a:rPr lang="cs-CZ" altLang="cs-CZ" sz="3600" b="1">
                <a:solidFill>
                  <a:schemeClr val="tx2"/>
                </a:solidFill>
              </a:rPr>
              <a:t>tausend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10 000 – zehntausend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100 000 – hunderttausend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1 000 000 – </a:t>
            </a:r>
            <a:r>
              <a:rPr lang="cs-CZ" altLang="cs-CZ" sz="3600" b="1">
                <a:solidFill>
                  <a:srgbClr val="FF0000"/>
                </a:solidFill>
              </a:rPr>
              <a:t>eine Million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s-CZ" altLang="cs-CZ" sz="3600" b="1">
                <a:solidFill>
                  <a:srgbClr val="002060"/>
                </a:solidFill>
              </a:rPr>
              <a:t>1 000 000 000 – </a:t>
            </a:r>
            <a:r>
              <a:rPr lang="cs-CZ" altLang="cs-CZ" sz="3600" b="1">
                <a:solidFill>
                  <a:srgbClr val="FF0000"/>
                </a:solidFill>
              </a:rPr>
              <a:t>eine Milliarde</a:t>
            </a:r>
          </a:p>
        </p:txBody>
      </p:sp>
      <p:pic>
        <p:nvPicPr>
          <p:cNvPr id="13316" name="Picture 4" descr="C:\Documents and Settings\Administrator.CESALOVA_CJ\Local Settings\Temporary Internet Files\Content.IE5\YDZKX8FE\MP900433767[1].jpg">
            <a:extLst>
              <a:ext uri="{FF2B5EF4-FFF2-40B4-BE49-F238E27FC236}">
                <a16:creationId xmlns:a16="http://schemas.microsoft.com/office/drawing/2014/main" id="{8BB993C6-8954-BB4F-AAD7-75D05ABE5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2522538"/>
            <a:ext cx="2673350" cy="200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8" descr="C:\Documents and Settings\Administrator.CESALOVA_CJ\Local Settings\Temporary Internet Files\Content.IE5\B7HFBT8W\MP900382634[1].jpg">
            <a:extLst>
              <a:ext uri="{FF2B5EF4-FFF2-40B4-BE49-F238E27FC236}">
                <a16:creationId xmlns:a16="http://schemas.microsoft.com/office/drawing/2014/main" id="{69E2CA77-F823-2049-AEC4-6B44EC1BC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04813"/>
            <a:ext cx="2674937" cy="190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9" descr="C:\Documents and Settings\Administrator.CESALOVA_CJ\Local Settings\Temporary Internet Files\Content.IE5\B7HFBT8W\MP900427591[1].jpg">
            <a:extLst>
              <a:ext uri="{FF2B5EF4-FFF2-40B4-BE49-F238E27FC236}">
                <a16:creationId xmlns:a16="http://schemas.microsoft.com/office/drawing/2014/main" id="{3D476B9B-4756-574E-BE06-C17F34EF7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3" y="4121150"/>
            <a:ext cx="2786062" cy="209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0" descr="C:\Documents and Settings\Administrator.CESALOVA_CJ\Local Settings\Temporary Internet Files\Content.IE5\98G7TPCT\MP900400856[1].jpg">
            <a:extLst>
              <a:ext uri="{FF2B5EF4-FFF2-40B4-BE49-F238E27FC236}">
                <a16:creationId xmlns:a16="http://schemas.microsoft.com/office/drawing/2014/main" id="{A2E9AB80-D40C-D54D-A0AB-205982436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760913"/>
            <a:ext cx="2286000" cy="152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1" descr="C:\Documents and Settings\Administrator.CESALOVA_CJ\Local Settings\Temporary Internet Files\Content.IE5\98G7TPCT\MP900382636[1].jpg">
            <a:extLst>
              <a:ext uri="{FF2B5EF4-FFF2-40B4-BE49-F238E27FC236}">
                <a16:creationId xmlns:a16="http://schemas.microsoft.com/office/drawing/2014/main" id="{11D77F4C-E0A0-254B-8367-B44718D01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4144963"/>
            <a:ext cx="1617662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>
            <a:extLst>
              <a:ext uri="{FF2B5EF4-FFF2-40B4-BE49-F238E27FC236}">
                <a16:creationId xmlns:a16="http://schemas.microsoft.com/office/drawing/2014/main" id="{B8D5E426-3440-C945-B837-AE75EF33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800225"/>
          </a:xfrm>
        </p:spPr>
        <p:txBody>
          <a:bodyPr/>
          <a:lstStyle/>
          <a:p>
            <a:pPr algn="l">
              <a:lnSpc>
                <a:spcPct val="80000"/>
              </a:lnSpc>
            </a:pPr>
            <a:br>
              <a:rPr lang="cs-CZ" altLang="cs-CZ" b="1">
                <a:solidFill>
                  <a:srgbClr val="002060"/>
                </a:solidFill>
              </a:rPr>
            </a:br>
            <a:r>
              <a:rPr lang="cs-CZ" altLang="cs-CZ" b="1">
                <a:solidFill>
                  <a:srgbClr val="002060"/>
                </a:solidFill>
              </a:rPr>
              <a:t>1 000 000 – </a:t>
            </a:r>
            <a:r>
              <a:rPr lang="cs-CZ" altLang="cs-CZ" b="1">
                <a:solidFill>
                  <a:srgbClr val="FF0000"/>
                </a:solidFill>
              </a:rPr>
              <a:t>eine Million</a:t>
            </a:r>
            <a:br>
              <a:rPr lang="cs-CZ" altLang="cs-CZ" b="1">
                <a:solidFill>
                  <a:srgbClr val="FF0000"/>
                </a:solidFill>
              </a:rPr>
            </a:br>
            <a:r>
              <a:rPr lang="cs-CZ" altLang="cs-CZ" b="1">
                <a:solidFill>
                  <a:srgbClr val="002060"/>
                </a:solidFill>
              </a:rPr>
              <a:t>1 000 000 000 – </a:t>
            </a:r>
            <a:r>
              <a:rPr lang="cs-CZ" altLang="cs-CZ" b="1">
                <a:solidFill>
                  <a:srgbClr val="FF0000"/>
                </a:solidFill>
              </a:rPr>
              <a:t>eine Milliarde</a:t>
            </a:r>
            <a:br>
              <a:rPr lang="cs-CZ" altLang="cs-CZ" b="1">
                <a:solidFill>
                  <a:srgbClr val="FF0000"/>
                </a:solidFill>
              </a:rPr>
            </a:br>
            <a:endParaRPr lang="cs-CZ" alt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9D20285-D57C-814D-9AC5-542E9030D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cs-CZ" altLang="cs-CZ" b="1" u="sng" dirty="0">
                <a:solidFill>
                  <a:srgbClr val="FF0000"/>
                </a:solidFill>
              </a:rPr>
              <a:t>MILION </a:t>
            </a:r>
            <a:r>
              <a:rPr lang="cs-CZ" altLang="cs-CZ" b="1" u="sng" dirty="0">
                <a:solidFill>
                  <a:srgbClr val="002060"/>
                </a:solidFill>
              </a:rPr>
              <a:t>A </a:t>
            </a:r>
            <a:r>
              <a:rPr lang="cs-CZ" altLang="cs-CZ" b="1" u="sng" dirty="0">
                <a:solidFill>
                  <a:srgbClr val="FF0000"/>
                </a:solidFill>
              </a:rPr>
              <a:t>MILIARDA </a:t>
            </a:r>
            <a:r>
              <a:rPr lang="cs-CZ" altLang="cs-CZ" b="1" dirty="0">
                <a:solidFill>
                  <a:srgbClr val="002060"/>
                </a:solidFill>
              </a:rPr>
              <a:t>JSOU JIŽ </a:t>
            </a:r>
            <a:r>
              <a:rPr lang="cs-CZ" altLang="cs-CZ" b="1" u="sng" dirty="0">
                <a:solidFill>
                  <a:srgbClr val="0070C0"/>
                </a:solidFill>
              </a:rPr>
              <a:t>PODSTATNÁ 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cs-CZ" altLang="cs-CZ" b="1" u="sng" dirty="0">
                <a:solidFill>
                  <a:srgbClr val="0070C0"/>
                </a:solidFill>
              </a:rPr>
              <a:t>JMÉNA </a:t>
            </a:r>
            <a:r>
              <a:rPr lang="cs-CZ" altLang="cs-CZ" b="1" dirty="0">
                <a:solidFill>
                  <a:srgbClr val="002060"/>
                </a:solidFill>
              </a:rPr>
              <a:t>– PÍŠEME JE S </a:t>
            </a:r>
            <a:r>
              <a:rPr lang="cs-CZ" altLang="cs-CZ" b="1" u="sng" dirty="0">
                <a:solidFill>
                  <a:srgbClr val="FF0000"/>
                </a:solidFill>
              </a:rPr>
              <a:t>VELKÝM</a:t>
            </a:r>
            <a:r>
              <a:rPr lang="cs-CZ" altLang="cs-CZ" b="1" u="sng" dirty="0">
                <a:solidFill>
                  <a:srgbClr val="002060"/>
                </a:solidFill>
              </a:rPr>
              <a:t> POČÁTEČNÍM PÍSMENEM </a:t>
            </a:r>
            <a:r>
              <a:rPr lang="cs-CZ" altLang="cs-CZ" b="1" u="sng">
                <a:solidFill>
                  <a:srgbClr val="002060"/>
                </a:solidFill>
              </a:rPr>
              <a:t>A ČLENEM!!</a:t>
            </a:r>
            <a:endParaRPr lang="cs-CZ" altLang="cs-CZ" b="1" u="sng" dirty="0">
              <a:solidFill>
                <a:srgbClr val="002060"/>
              </a:solidFill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endParaRPr lang="cs-CZ" altLang="cs-CZ" b="1" u="sng" dirty="0">
              <a:solidFill>
                <a:srgbClr val="002060"/>
              </a:solidFill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cs-CZ" altLang="cs-CZ" b="1" dirty="0">
                <a:solidFill>
                  <a:srgbClr val="002060"/>
                </a:solidFill>
              </a:rPr>
              <a:t>Př:</a:t>
            </a:r>
            <a:r>
              <a:rPr lang="cs-CZ" altLang="cs-CZ" b="1" dirty="0">
                <a:solidFill>
                  <a:srgbClr val="0070C0"/>
                </a:solidFill>
              </a:rPr>
              <a:t>10 000 000 – </a:t>
            </a:r>
            <a:r>
              <a:rPr lang="cs-CZ" altLang="cs-CZ" b="1" dirty="0" err="1">
                <a:solidFill>
                  <a:srgbClr val="0070C0"/>
                </a:solidFill>
              </a:rPr>
              <a:t>zehn</a:t>
            </a:r>
            <a:r>
              <a:rPr lang="cs-CZ" altLang="cs-CZ" b="1" dirty="0">
                <a:solidFill>
                  <a:srgbClr val="0070C0"/>
                </a:solidFill>
              </a:rPr>
              <a:t> </a:t>
            </a:r>
            <a:r>
              <a:rPr lang="cs-CZ" altLang="cs-CZ" b="1" dirty="0" err="1">
                <a:solidFill>
                  <a:srgbClr val="0070C0"/>
                </a:solidFill>
              </a:rPr>
              <a:t>Millionen</a:t>
            </a:r>
            <a:endParaRPr lang="cs-CZ" altLang="cs-CZ" b="1" dirty="0">
              <a:solidFill>
                <a:srgbClr val="0070C0"/>
              </a:solidFill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r>
              <a:rPr lang="cs-CZ" altLang="cs-CZ" b="1" dirty="0">
                <a:solidFill>
                  <a:srgbClr val="0070C0"/>
                </a:solidFill>
              </a:rPr>
              <a:t>100 000 000 000 – </a:t>
            </a:r>
            <a:r>
              <a:rPr lang="cs-CZ" altLang="cs-CZ" b="1" dirty="0" err="1">
                <a:solidFill>
                  <a:srgbClr val="0070C0"/>
                </a:solidFill>
              </a:rPr>
              <a:t>hundert</a:t>
            </a:r>
            <a:r>
              <a:rPr lang="cs-CZ" altLang="cs-CZ" b="1" dirty="0">
                <a:solidFill>
                  <a:srgbClr val="0070C0"/>
                </a:solidFill>
              </a:rPr>
              <a:t> </a:t>
            </a:r>
            <a:r>
              <a:rPr lang="cs-CZ" altLang="cs-CZ" b="1" dirty="0" err="1">
                <a:solidFill>
                  <a:srgbClr val="0070C0"/>
                </a:solidFill>
              </a:rPr>
              <a:t>Milliarden</a:t>
            </a:r>
            <a:endParaRPr lang="cs-CZ" altLang="cs-CZ" b="1" dirty="0">
              <a:solidFill>
                <a:srgbClr val="0070C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>
            <a:extLst>
              <a:ext uri="{FF2B5EF4-FFF2-40B4-BE49-F238E27FC236}">
                <a16:creationId xmlns:a16="http://schemas.microsoft.com/office/drawing/2014/main" id="{3E2AC089-E40D-694A-BEFD-2167A8986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52525"/>
          </a:xfrm>
        </p:spPr>
        <p:txBody>
          <a:bodyPr/>
          <a:lstStyle/>
          <a:p>
            <a:r>
              <a:rPr lang="cs-CZ" altLang="cs-CZ" sz="3600" b="1">
                <a:solidFill>
                  <a:srgbClr val="C00000"/>
                </a:solidFill>
              </a:rPr>
              <a:t>POZOR NA SPOLEČENSKOU KATASTROFU!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9CA189-32DA-2C4D-A465-646271700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cs-CZ" b="1" dirty="0">
                <a:solidFill>
                  <a:srgbClr val="002060"/>
                </a:solidFill>
              </a:rPr>
              <a:t>Musíme dávat pozor, abychom </a:t>
            </a:r>
            <a:r>
              <a:rPr lang="cs-CZ" b="1" u="sng" dirty="0">
                <a:solidFill>
                  <a:srgbClr val="002060"/>
                </a:solidFill>
              </a:rPr>
              <a:t>v žádném případě nezaměnili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>
                <a:solidFill>
                  <a:srgbClr val="C00000"/>
                </a:solidFill>
              </a:rPr>
              <a:t>přípony –</a:t>
            </a:r>
            <a:r>
              <a:rPr lang="cs-CZ" b="1" dirty="0" err="1">
                <a:solidFill>
                  <a:srgbClr val="C00000"/>
                </a:solidFill>
              </a:rPr>
              <a:t>zehn</a:t>
            </a:r>
            <a:r>
              <a:rPr lang="cs-CZ" b="1" dirty="0">
                <a:solidFill>
                  <a:srgbClr val="C00000"/>
                </a:solidFill>
              </a:rPr>
              <a:t> a –</a:t>
            </a:r>
            <a:r>
              <a:rPr lang="cs-CZ" b="1" dirty="0" err="1">
                <a:solidFill>
                  <a:srgbClr val="C00000"/>
                </a:solidFill>
              </a:rPr>
              <a:t>zig</a:t>
            </a:r>
            <a:r>
              <a:rPr lang="cs-CZ" b="1" dirty="0">
                <a:solidFill>
                  <a:srgbClr val="002060"/>
                </a:solidFill>
              </a:rPr>
              <a:t>!</a:t>
            </a:r>
          </a:p>
          <a:p>
            <a:pPr>
              <a:buFont typeface="Arial" charset="0"/>
              <a:buChar char="•"/>
              <a:defRPr/>
            </a:pPr>
            <a:r>
              <a:rPr lang="cs-CZ" b="1" dirty="0" err="1"/>
              <a:t>acht</a:t>
            </a:r>
            <a:r>
              <a:rPr lang="cs-CZ" b="1" dirty="0" err="1">
                <a:solidFill>
                  <a:srgbClr val="002060"/>
                </a:solidFill>
              </a:rPr>
              <a:t>zehn</a:t>
            </a:r>
            <a:r>
              <a:rPr lang="cs-CZ" b="1" dirty="0"/>
              <a:t> </a:t>
            </a:r>
            <a:r>
              <a:rPr lang="cs-CZ" b="1" dirty="0">
                <a:solidFill>
                  <a:srgbClr val="002060"/>
                </a:solidFill>
              </a:rPr>
              <a:t>– </a:t>
            </a:r>
            <a:r>
              <a:rPr lang="cs-CZ" b="1" dirty="0">
                <a:solidFill>
                  <a:srgbClr val="C00000"/>
                </a:solidFill>
              </a:rPr>
              <a:t>18</a:t>
            </a:r>
          </a:p>
          <a:p>
            <a:pPr>
              <a:buFont typeface="Arial" charset="0"/>
              <a:buChar char="•"/>
              <a:defRPr/>
            </a:pPr>
            <a:r>
              <a:rPr lang="cs-CZ" b="1" dirty="0" err="1"/>
              <a:t>acht</a:t>
            </a:r>
            <a:r>
              <a:rPr lang="cs-CZ" b="1" u="sng" dirty="0" err="1">
                <a:solidFill>
                  <a:srgbClr val="002060"/>
                </a:solidFill>
              </a:rPr>
              <a:t>zig</a:t>
            </a:r>
            <a:r>
              <a:rPr lang="cs-CZ" b="1" dirty="0"/>
              <a:t> </a:t>
            </a:r>
            <a:r>
              <a:rPr lang="cs-CZ" b="1" dirty="0">
                <a:solidFill>
                  <a:srgbClr val="002060"/>
                </a:solidFill>
              </a:rPr>
              <a:t>–</a:t>
            </a:r>
            <a:r>
              <a:rPr lang="cs-CZ" b="1" dirty="0">
                <a:solidFill>
                  <a:srgbClr val="C00000"/>
                </a:solidFill>
              </a:rPr>
              <a:t> 80</a:t>
            </a:r>
          </a:p>
          <a:p>
            <a:pPr>
              <a:buFont typeface="Arial" charset="0"/>
              <a:buChar char="•"/>
              <a:defRPr/>
            </a:pPr>
            <a:endParaRPr lang="cs-CZ" b="1" dirty="0">
              <a:solidFill>
                <a:srgbClr val="C000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cs-CZ" b="1" dirty="0">
                <a:solidFill>
                  <a:srgbClr val="C00000"/>
                </a:solidFill>
              </a:rPr>
              <a:t>Pokud budeme chtít zalichotit dámě např. kolem 50 let a říct jí, že vypadá na 18, </a:t>
            </a:r>
          </a:p>
          <a:p>
            <a:pPr marL="0" indent="0">
              <a:buFont typeface="Arial" charset="0"/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    v žádném případě nesmíme poplést </a:t>
            </a:r>
          </a:p>
          <a:p>
            <a:pPr marL="0" indent="0">
              <a:buFont typeface="Arial" charset="0"/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    koncovku a sdělit jí, že vypadá na 80!!!</a:t>
            </a:r>
          </a:p>
          <a:p>
            <a:pPr>
              <a:buFont typeface="Arial" charset="0"/>
              <a:buChar char="•"/>
              <a:defRPr/>
            </a:pPr>
            <a:endParaRPr lang="cs-CZ" b="1" dirty="0">
              <a:solidFill>
                <a:srgbClr val="C00000"/>
              </a:solidFill>
            </a:endParaRPr>
          </a:p>
        </p:txBody>
      </p:sp>
      <p:pic>
        <p:nvPicPr>
          <p:cNvPr id="16388" name="Picture 2" descr="C:\Documents and Settings\Administrator.CESALOVA_CJ\Local Settings\Temporary Internet Files\Content.IE5\98G7TPCT\MC900411488[1].wmf">
            <a:extLst>
              <a:ext uri="{FF2B5EF4-FFF2-40B4-BE49-F238E27FC236}">
                <a16:creationId xmlns:a16="http://schemas.microsoft.com/office/drawing/2014/main" id="{D1E0EEEF-F710-4142-A539-E9D4DABA5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565400"/>
            <a:ext cx="1439862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3" descr="C:\Documents and Settings\Administrator.CESALOVA_CJ\Local Settings\Temporary Internet Files\Content.IE5\YDZKX8FE\MP900285144[1].jpg">
            <a:extLst>
              <a:ext uri="{FF2B5EF4-FFF2-40B4-BE49-F238E27FC236}">
                <a16:creationId xmlns:a16="http://schemas.microsoft.com/office/drawing/2014/main" id="{6D5FEF9F-A1B2-5847-A8A6-79AE63C533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2565400"/>
            <a:ext cx="2079625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>
            <a:extLst>
              <a:ext uri="{FF2B5EF4-FFF2-40B4-BE49-F238E27FC236}">
                <a16:creationId xmlns:a16="http://schemas.microsoft.com/office/drawing/2014/main" id="{4FD72C7D-15FB-7142-A66E-14BFFCA93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5976938"/>
          </a:xfrm>
        </p:spPr>
        <p:txBody>
          <a:bodyPr/>
          <a:lstStyle/>
          <a:p>
            <a:pPr algn="l"/>
            <a:r>
              <a:rPr lang="cs-CZ" altLang="cs-CZ" sz="3200" b="1">
                <a:solidFill>
                  <a:srgbClr val="002060"/>
                </a:solidFill>
              </a:rPr>
              <a:t>Úkol: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Pokus se správně napsat následující číslovky: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7 –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12 –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18 –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33 –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45 –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104 –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7 001 –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87 078 – 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9 000 000 –</a:t>
            </a:r>
            <a:br>
              <a:rPr lang="cs-CZ" altLang="cs-CZ" sz="3200" b="1">
                <a:solidFill>
                  <a:srgbClr val="002060"/>
                </a:solidFill>
              </a:rPr>
            </a:br>
            <a:r>
              <a:rPr lang="cs-CZ" altLang="cs-CZ" sz="3200" b="1">
                <a:solidFill>
                  <a:srgbClr val="002060"/>
                </a:solidFill>
              </a:rPr>
              <a:t>11 000 000 000 - </a:t>
            </a:r>
            <a:br>
              <a:rPr lang="cs-CZ" altLang="cs-CZ" b="1">
                <a:solidFill>
                  <a:srgbClr val="002060"/>
                </a:solidFill>
              </a:rPr>
            </a:br>
            <a:endParaRPr lang="cs-CZ" altLang="cs-CZ" b="1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3307</TotalTime>
  <Words>521</Words>
  <Application>Microsoft Macintosh PowerPoint</Application>
  <PresentationFormat>Předvádění na obrazovce (4:3)</PresentationFormat>
  <Paragraphs>60</Paragraphs>
  <Slides>10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 sady Office</vt:lpstr>
      <vt:lpstr>   Numeralien (20 – 100 und mehr)  Číslovky (20 – 100 a víc) </vt:lpstr>
      <vt:lpstr>Prezentace aplikace PowerPoint</vt:lpstr>
      <vt:lpstr> </vt:lpstr>
      <vt:lpstr>JEDNOTKY A DESÍTKY: -  JEDNOTKY PÍŠEME PŘED DESÍTKAMI </vt:lpstr>
      <vt:lpstr> 100 und weiter… (100 a dále)  VŠECHNY ČÍSLOVKY AŽ DO ŘÁDU STATISÍCŮ PÍŠEME DOHROMADY  A S MALÝM POČÁTEČNÍM PÍSMENEM!!!  368 = dreihundertachtundsechzig 724 = siebenhundertvierundzwanzig  </vt:lpstr>
      <vt:lpstr>DALŠÍ ČÍSLOVKY:</vt:lpstr>
      <vt:lpstr> 1 000 000 – eine Million 1 000 000 000 – eine Milliarde </vt:lpstr>
      <vt:lpstr>POZOR NA SPOLEČENSKOU KATASTROFU!</vt:lpstr>
      <vt:lpstr>Úkol:  Pokus se správně napsat následující číslovky: 7 –  12 –  18 –  33 –  45 –  104 –  7 001 –  87 078 –  9 000 000 – 11 000 000 000 -  </vt:lpstr>
      <vt:lpstr>ŘEŠENÍ:  7 – sieben 12 – zwölf 18 – achtzehn 33 – dreiunddreissig 45 – fünfundvierzig 104 – einhundertvier 7 001 – siebentausendeins 87 078 – siebenundachtzigtausendachtundsiebzig 9 000 000 – neun Millionen 11 000 000 000 – elf Milliarden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ČÍSLOVKY ZÁKLADNÍ</dc:title>
  <dc:creator>Katka Česalová</dc:creator>
  <cp:lastModifiedBy>Miroslav Talaš</cp:lastModifiedBy>
  <cp:revision>218</cp:revision>
  <dcterms:created xsi:type="dcterms:W3CDTF">2012-08-25T06:14:42Z</dcterms:created>
  <dcterms:modified xsi:type="dcterms:W3CDTF">2020-05-03T18:31:34Z</dcterms:modified>
</cp:coreProperties>
</file>