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3300"/>
    <a:srgbClr val="FFFF00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803405"/>
            <a:ext cx="70866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3632201"/>
            <a:ext cx="70866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Klepnutím lze upravit styl předlohy podnadpisů.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1" y="4314328"/>
            <a:ext cx="2183130" cy="374642"/>
          </a:xfrm>
        </p:spPr>
        <p:txBody>
          <a:bodyPr/>
          <a:lstStyle/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28700" y="4323846"/>
            <a:ext cx="4800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057400" cy="365125"/>
          </a:xfrm>
        </p:spPr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6633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33" y="4697361"/>
            <a:ext cx="8116526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1295" y="941440"/>
            <a:ext cx="811638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5516716"/>
            <a:ext cx="81153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8808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753533"/>
            <a:ext cx="81153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0" y="3649134"/>
            <a:ext cx="7597887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79942"/>
            <a:ext cx="5243619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133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365557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1" y="3959863"/>
            <a:ext cx="7613650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79942"/>
            <a:ext cx="5243619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TextBox 8"/>
          <p:cNvSpPr txBox="1"/>
          <p:nvPr/>
        </p:nvSpPr>
        <p:spPr>
          <a:xfrm>
            <a:off x="357188" y="9334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38173" y="270129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6671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71" y="1124702"/>
            <a:ext cx="7609640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0" y="3648316"/>
            <a:ext cx="7608491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78884"/>
            <a:ext cx="5243619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9464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457949" cy="130386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0" y="2202080"/>
            <a:ext cx="2592324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49" y="2904565"/>
            <a:ext cx="2592324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76600" y="2201333"/>
            <a:ext cx="2592324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275144" y="2904067"/>
            <a:ext cx="2592324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38850" y="2192866"/>
            <a:ext cx="2592324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038851" y="2904565"/>
            <a:ext cx="2592324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7425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457949" cy="12954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6463" y="4191001"/>
            <a:ext cx="2588687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6463" y="2362200"/>
            <a:ext cx="258868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Klepnutím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6463" y="4873765"/>
            <a:ext cx="2588687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698" y="4191001"/>
            <a:ext cx="2586701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80697" y="2362200"/>
            <a:ext cx="258670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Klepnutím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80699" y="4873764"/>
            <a:ext cx="2586701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37299" y="4191001"/>
            <a:ext cx="259235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37391" y="2362200"/>
            <a:ext cx="258590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Klepnutím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037299" y="4873762"/>
            <a:ext cx="2589334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1587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194560"/>
            <a:ext cx="8115300" cy="40241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622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745067"/>
            <a:ext cx="154305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8350" y="745068"/>
            <a:ext cx="6153151" cy="390313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0839" y="379942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350" y="381001"/>
            <a:ext cx="5243619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294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7158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753534"/>
            <a:ext cx="81152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350" y="3641726"/>
            <a:ext cx="786765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0839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350" y="381002"/>
            <a:ext cx="5243619" cy="36406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129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194560"/>
            <a:ext cx="4000500" cy="402412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194560"/>
            <a:ext cx="4000500" cy="402412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6042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457950" cy="12954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7" y="2183802"/>
            <a:ext cx="3809993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1" y="3132667"/>
            <a:ext cx="3983831" cy="3086019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183802"/>
            <a:ext cx="382905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132667"/>
            <a:ext cx="4000500" cy="3086019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617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142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7237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686" y="746760"/>
            <a:ext cx="4882964" cy="5471925"/>
          </a:xfrm>
        </p:spPr>
        <p:txBody>
          <a:bodyPr anchor="ctr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3124200"/>
            <a:ext cx="30861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4500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524000"/>
            <a:ext cx="51549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95928" y="751242"/>
            <a:ext cx="273372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3124200"/>
            <a:ext cx="515493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2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2194561"/>
            <a:ext cx="81153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46520" y="6356351"/>
            <a:ext cx="218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60014-249F-4B22-9C67-95A8E506B49C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355846"/>
            <a:ext cx="5829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2FF81-BC62-4DC9-B913-C8778B617E5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72014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>
                <a:solidFill>
                  <a:srgbClr val="FF3300"/>
                </a:solidFill>
                <a:latin typeface="Arial Rounded MT Bold" pitchFamily="34" charset="0"/>
              </a:rPr>
              <a:t>Konjugation</a:t>
            </a:r>
            <a:r>
              <a:rPr lang="cs-CZ" dirty="0" smtClean="0">
                <a:solidFill>
                  <a:srgbClr val="FF3300"/>
                </a:solidFill>
                <a:latin typeface="Arial Rounded MT Bold" pitchFamily="34" charset="0"/>
              </a:rPr>
              <a:t> </a:t>
            </a:r>
            <a:r>
              <a:rPr lang="cs-CZ" smtClean="0">
                <a:solidFill>
                  <a:srgbClr val="FF3300"/>
                </a:solidFill>
                <a:latin typeface="Arial Rounded MT Bold" pitchFamily="34" charset="0"/>
              </a:rPr>
              <a:t>der regelmäßigen </a:t>
            </a:r>
            <a:r>
              <a:rPr lang="cs-CZ" dirty="0" smtClean="0">
                <a:solidFill>
                  <a:srgbClr val="FF3300"/>
                </a:solidFill>
                <a:latin typeface="Arial Rounded MT Bold" pitchFamily="34" charset="0"/>
              </a:rPr>
              <a:t>Verben</a:t>
            </a:r>
            <a:endParaRPr lang="cs-CZ" dirty="0">
              <a:solidFill>
                <a:srgbClr val="FF3300"/>
              </a:solidFill>
              <a:latin typeface="Arial Rounded MT Bold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00FFFF"/>
                </a:solidFill>
              </a:rPr>
              <a:t>Časování pravidelných sloves</a:t>
            </a:r>
            <a:endParaRPr lang="cs-CZ" sz="3600" dirty="0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27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Wir</a:t>
            </a:r>
            <a:r>
              <a:rPr lang="cs-CZ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cs-CZ" dirty="0" err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konjugieren</a:t>
            </a:r>
            <a:endParaRPr lang="cs-CZ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1) </a:t>
            </a:r>
            <a:r>
              <a:rPr lang="cs-CZ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Pronomina</a:t>
            </a:r>
            <a:r>
              <a:rPr lang="cs-CZ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– zájmena: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Číslo jednotné – </a:t>
            </a:r>
            <a:r>
              <a:rPr lang="cs-CZ" sz="3600" dirty="0" err="1" smtClean="0">
                <a:ln>
                  <a:solidFill>
                    <a:srgbClr val="FFFF00"/>
                  </a:solidFill>
                </a:ln>
              </a:rPr>
              <a:t>ich</a:t>
            </a:r>
            <a:r>
              <a:rPr lang="cs-CZ" sz="3600" dirty="0" smtClean="0">
                <a:ln>
                  <a:solidFill>
                    <a:srgbClr val="FFFF00"/>
                  </a:solidFill>
                </a:ln>
              </a:rPr>
              <a:t>, </a:t>
            </a:r>
            <a:r>
              <a:rPr lang="cs-CZ" sz="3600" dirty="0" err="1" smtClean="0">
                <a:ln>
                  <a:solidFill>
                    <a:srgbClr val="FFFF00"/>
                  </a:solidFill>
                </a:ln>
              </a:rPr>
              <a:t>du</a:t>
            </a:r>
            <a:r>
              <a:rPr lang="cs-CZ" sz="3600" dirty="0" smtClean="0">
                <a:ln>
                  <a:solidFill>
                    <a:srgbClr val="FFFF00"/>
                  </a:solidFill>
                </a:ln>
              </a:rPr>
              <a:t>, </a:t>
            </a:r>
            <a:r>
              <a:rPr lang="cs-CZ" sz="3600" dirty="0" err="1" smtClean="0">
                <a:ln>
                  <a:solidFill>
                    <a:srgbClr val="FFFF00"/>
                  </a:solidFill>
                </a:ln>
              </a:rPr>
              <a:t>er</a:t>
            </a:r>
            <a:r>
              <a:rPr lang="cs-CZ" sz="3600" dirty="0" smtClean="0">
                <a:ln>
                  <a:solidFill>
                    <a:srgbClr val="FFFF00"/>
                  </a:solidFill>
                </a:ln>
              </a:rPr>
              <a:t>,   </a:t>
            </a:r>
            <a:r>
              <a:rPr lang="cs-CZ" sz="3600" dirty="0" err="1" smtClean="0">
                <a:ln>
                  <a:solidFill>
                    <a:srgbClr val="FFFF00"/>
                  </a:solidFill>
                </a:ln>
              </a:rPr>
              <a:t>sie</a:t>
            </a:r>
            <a:r>
              <a:rPr lang="cs-CZ" sz="3600" dirty="0" smtClean="0">
                <a:ln>
                  <a:solidFill>
                    <a:srgbClr val="FFFF00"/>
                  </a:solidFill>
                </a:ln>
              </a:rPr>
              <a:t>,   es</a:t>
            </a:r>
          </a:p>
          <a:p>
            <a:pPr marL="0" indent="0">
              <a:buNone/>
            </a:pPr>
            <a:r>
              <a:rPr lang="cs-CZ" sz="3600" dirty="0"/>
              <a:t>	</a:t>
            </a:r>
            <a:r>
              <a:rPr lang="cs-CZ" sz="3600" dirty="0" smtClean="0"/>
              <a:t>	</a:t>
            </a:r>
            <a:r>
              <a:rPr lang="cs-CZ" sz="3600" dirty="0" smtClean="0">
                <a:ln>
                  <a:solidFill>
                    <a:srgbClr val="FF0000"/>
                  </a:solidFill>
                </a:ln>
              </a:rPr>
              <a:t>    já,   ty,  on, ona, ono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Číslo množné –  </a:t>
            </a:r>
            <a:r>
              <a:rPr lang="cs-CZ" sz="3600" dirty="0" err="1" smtClean="0">
                <a:ln>
                  <a:solidFill>
                    <a:srgbClr val="FFFF00"/>
                  </a:solidFill>
                </a:ln>
              </a:rPr>
              <a:t>wir</a:t>
            </a:r>
            <a:r>
              <a:rPr lang="cs-CZ" sz="3600" dirty="0" smtClean="0">
                <a:ln>
                  <a:solidFill>
                    <a:srgbClr val="FFFF00"/>
                  </a:solidFill>
                </a:ln>
              </a:rPr>
              <a:t>, </a:t>
            </a:r>
            <a:r>
              <a:rPr lang="cs-CZ" sz="3600" dirty="0" err="1" smtClean="0">
                <a:ln>
                  <a:solidFill>
                    <a:srgbClr val="FFFF00"/>
                  </a:solidFill>
                </a:ln>
              </a:rPr>
              <a:t>ihr</a:t>
            </a:r>
            <a:r>
              <a:rPr lang="cs-CZ" sz="3600" dirty="0" smtClean="0">
                <a:ln>
                  <a:solidFill>
                    <a:srgbClr val="FFFF00"/>
                  </a:solidFill>
                </a:ln>
              </a:rPr>
              <a:t>, </a:t>
            </a:r>
            <a:r>
              <a:rPr lang="cs-CZ" sz="3600" dirty="0" err="1" smtClean="0">
                <a:ln>
                  <a:solidFill>
                    <a:srgbClr val="FFFF00"/>
                  </a:solidFill>
                </a:ln>
              </a:rPr>
              <a:t>sie</a:t>
            </a:r>
            <a:r>
              <a:rPr lang="cs-CZ" sz="3600" dirty="0" smtClean="0">
                <a:ln>
                  <a:solidFill>
                    <a:srgbClr val="FFFF00"/>
                  </a:solidFill>
                </a:ln>
              </a:rPr>
              <a:t> (</a:t>
            </a:r>
            <a:r>
              <a:rPr lang="cs-CZ" sz="3600" dirty="0" err="1" smtClean="0">
                <a:ln>
                  <a:solidFill>
                    <a:srgbClr val="FFFF00"/>
                  </a:solidFill>
                </a:ln>
              </a:rPr>
              <a:t>Sie</a:t>
            </a:r>
            <a:r>
              <a:rPr lang="cs-CZ" sz="3600" dirty="0" smtClean="0">
                <a:ln>
                  <a:solidFill>
                    <a:srgbClr val="FFFF00"/>
                  </a:solidFill>
                </a:ln>
              </a:rPr>
              <a:t>)</a:t>
            </a:r>
          </a:p>
          <a:p>
            <a:pPr marL="0" indent="0">
              <a:buNone/>
            </a:pPr>
            <a:r>
              <a:rPr lang="cs-CZ" sz="3600" dirty="0"/>
              <a:t>	</a:t>
            </a:r>
            <a:r>
              <a:rPr lang="cs-CZ" sz="3600" dirty="0" smtClean="0"/>
              <a:t>	   </a:t>
            </a:r>
            <a:r>
              <a:rPr lang="cs-CZ" sz="3600" dirty="0" smtClean="0">
                <a:ln>
                  <a:solidFill>
                    <a:srgbClr val="FF0000"/>
                  </a:solidFill>
                </a:ln>
              </a:rPr>
              <a:t>my, vy, oni (Vy)</a:t>
            </a:r>
            <a:endParaRPr lang="cs-CZ" sz="3600" dirty="0">
              <a:ln>
                <a:solidFill>
                  <a:srgbClr val="FF0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92250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Wie</a:t>
            </a:r>
            <a:r>
              <a:rPr lang="cs-CZ" dirty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cs-CZ" dirty="0" err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konjugieren</a:t>
            </a:r>
            <a:r>
              <a:rPr lang="cs-CZ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cs-CZ" dirty="0" err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wir</a:t>
            </a:r>
            <a:r>
              <a:rPr lang="cs-CZ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?</a:t>
            </a:r>
            <a:endParaRPr lang="cs-CZ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219256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err="1" smtClean="0"/>
              <a:t>kommen</a:t>
            </a:r>
            <a:r>
              <a:rPr lang="cs-CZ" dirty="0" smtClean="0"/>
              <a:t>	=	infinitiv         nemění se!</a:t>
            </a:r>
          </a:p>
          <a:p>
            <a:pPr marL="0" indent="0">
              <a:buNone/>
            </a:pPr>
            <a:r>
              <a:rPr lang="cs-CZ" dirty="0"/>
              <a:t>	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cs-CZ" dirty="0" err="1" smtClean="0">
                <a:ln>
                  <a:solidFill>
                    <a:srgbClr val="FFFF00"/>
                  </a:solidFill>
                </a:ln>
              </a:rPr>
              <a:t>komm</a:t>
            </a:r>
            <a:r>
              <a:rPr lang="cs-CZ" dirty="0" err="1" smtClean="0"/>
              <a:t>en</a:t>
            </a:r>
            <a:r>
              <a:rPr lang="cs-CZ" dirty="0" smtClean="0"/>
              <a:t>	kmen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cs-CZ" dirty="0" err="1" smtClean="0"/>
              <a:t>komm</a:t>
            </a:r>
            <a:r>
              <a:rPr lang="cs-CZ" dirty="0" err="1" smtClean="0">
                <a:ln>
                  <a:solidFill>
                    <a:srgbClr val="FFFF00"/>
                  </a:solidFill>
                </a:ln>
              </a:rPr>
              <a:t>en</a:t>
            </a:r>
            <a:r>
              <a:rPr lang="cs-CZ" dirty="0" smtClean="0"/>
              <a:t>	koncovka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>
                <a:ln>
                  <a:solidFill>
                    <a:srgbClr val="FF0000"/>
                  </a:solidFill>
                </a:ln>
              </a:rPr>
              <a:t>Pamatuj!</a:t>
            </a:r>
            <a:r>
              <a:rPr lang="cs-CZ" dirty="0" smtClean="0"/>
              <a:t> 		Podmět určuje koncovku!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	</a:t>
            </a:r>
            <a:r>
              <a:rPr lang="cs-CZ" dirty="0" err="1" smtClean="0">
                <a:ln>
                  <a:solidFill>
                    <a:srgbClr val="FFFF00"/>
                  </a:solidFill>
                </a:ln>
              </a:rPr>
              <a:t>du</a:t>
            </a:r>
            <a:r>
              <a:rPr lang="cs-CZ" dirty="0" smtClean="0"/>
              <a:t>		      </a:t>
            </a:r>
            <a:r>
              <a:rPr lang="cs-CZ" dirty="0" err="1" smtClean="0"/>
              <a:t>komm</a:t>
            </a:r>
            <a:r>
              <a:rPr lang="cs-CZ" dirty="0" smtClean="0"/>
              <a:t> - </a:t>
            </a:r>
            <a:r>
              <a:rPr lang="cs-CZ" dirty="0" smtClean="0">
                <a:ln>
                  <a:solidFill>
                    <a:srgbClr val="FFFF00"/>
                  </a:solidFill>
                </a:ln>
              </a:rPr>
              <a:t>st</a:t>
            </a:r>
            <a:r>
              <a:rPr lang="cs-CZ" dirty="0" smtClean="0"/>
              <a:t>	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5220072" y="1916832"/>
            <a:ext cx="489204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ahnutá šipka nahoru 10"/>
          <p:cNvSpPr/>
          <p:nvPr/>
        </p:nvSpPr>
        <p:spPr>
          <a:xfrm>
            <a:off x="2771800" y="3068960"/>
            <a:ext cx="1800200" cy="3600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Zahnutá šipka nahoru 11"/>
          <p:cNvSpPr/>
          <p:nvPr/>
        </p:nvSpPr>
        <p:spPr>
          <a:xfrm>
            <a:off x="3347864" y="3933056"/>
            <a:ext cx="1296144" cy="28803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3" name="Šipka dolů 12"/>
          <p:cNvSpPr/>
          <p:nvPr/>
        </p:nvSpPr>
        <p:spPr>
          <a:xfrm>
            <a:off x="3347864" y="5229200"/>
            <a:ext cx="24231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Šipka dolů 13"/>
          <p:cNvSpPr/>
          <p:nvPr/>
        </p:nvSpPr>
        <p:spPr>
          <a:xfrm>
            <a:off x="6660232" y="5229200"/>
            <a:ext cx="24231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Zahnutá šipka nahoru 15"/>
          <p:cNvSpPr/>
          <p:nvPr/>
        </p:nvSpPr>
        <p:spPr>
          <a:xfrm>
            <a:off x="3563888" y="5733256"/>
            <a:ext cx="3240360" cy="28803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40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Und</a:t>
            </a:r>
            <a:r>
              <a:rPr lang="cs-CZ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cs-CZ" dirty="0" err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dann</a:t>
            </a:r>
            <a:r>
              <a:rPr lang="cs-CZ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….</a:t>
            </a:r>
            <a:endParaRPr lang="cs-CZ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2) </a:t>
            </a:r>
            <a:r>
              <a:rPr lang="cs-CZ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Endungen</a:t>
            </a:r>
            <a:r>
              <a:rPr lang="cs-CZ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– koncovky: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err="1" smtClean="0"/>
              <a:t>ich</a:t>
            </a:r>
            <a:r>
              <a:rPr lang="cs-CZ" dirty="0" smtClean="0"/>
              <a:t>		</a:t>
            </a:r>
            <a:r>
              <a:rPr lang="cs-CZ" dirty="0" err="1" smtClean="0"/>
              <a:t>komm</a:t>
            </a:r>
            <a:r>
              <a:rPr lang="cs-CZ" dirty="0" err="1" smtClean="0">
                <a:ln>
                  <a:solidFill>
                    <a:srgbClr val="FFFF00"/>
                  </a:solidFill>
                </a:ln>
              </a:rPr>
              <a:t>e</a:t>
            </a:r>
            <a:r>
              <a:rPr lang="cs-CZ" dirty="0" smtClean="0"/>
              <a:t>		</a:t>
            </a:r>
            <a:r>
              <a:rPr lang="cs-CZ" dirty="0" err="1" smtClean="0"/>
              <a:t>wir</a:t>
            </a:r>
            <a:r>
              <a:rPr lang="cs-CZ" dirty="0"/>
              <a:t>	</a:t>
            </a:r>
            <a:r>
              <a:rPr lang="cs-CZ" dirty="0" err="1" smtClean="0"/>
              <a:t>komm</a:t>
            </a:r>
            <a:r>
              <a:rPr lang="cs-CZ" dirty="0" err="1" smtClean="0">
                <a:ln>
                  <a:solidFill>
                    <a:srgbClr val="FFFF00"/>
                  </a:solidFill>
                </a:ln>
              </a:rPr>
              <a:t>en</a:t>
            </a:r>
            <a:endParaRPr lang="cs-CZ" dirty="0" smtClean="0">
              <a:ln>
                <a:solidFill>
                  <a:srgbClr val="FFFF00"/>
                </a:solidFill>
              </a:ln>
            </a:endParaRP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 smtClean="0"/>
              <a:t>du</a:t>
            </a:r>
            <a:r>
              <a:rPr lang="cs-CZ" dirty="0" smtClean="0"/>
              <a:t>		</a:t>
            </a:r>
            <a:r>
              <a:rPr lang="cs-CZ" dirty="0" err="1" smtClean="0"/>
              <a:t>komm</a:t>
            </a:r>
            <a:r>
              <a:rPr lang="cs-CZ" dirty="0" err="1" smtClean="0">
                <a:ln>
                  <a:solidFill>
                    <a:srgbClr val="FFFF00"/>
                  </a:solidFill>
                </a:ln>
              </a:rPr>
              <a:t>st</a:t>
            </a:r>
            <a:r>
              <a:rPr lang="cs-CZ" dirty="0" smtClean="0"/>
              <a:t>		</a:t>
            </a:r>
            <a:r>
              <a:rPr lang="cs-CZ" dirty="0" err="1" smtClean="0"/>
              <a:t>ihr</a:t>
            </a:r>
            <a:r>
              <a:rPr lang="cs-CZ" dirty="0" smtClean="0"/>
              <a:t>	</a:t>
            </a:r>
            <a:r>
              <a:rPr lang="cs-CZ" dirty="0" err="1" smtClean="0"/>
              <a:t>komm</a:t>
            </a:r>
            <a:r>
              <a:rPr lang="cs-CZ" dirty="0" err="1" smtClean="0">
                <a:ln>
                  <a:solidFill>
                    <a:srgbClr val="FFFF00"/>
                  </a:solidFill>
                </a:ln>
              </a:rPr>
              <a:t>t</a:t>
            </a:r>
            <a:endParaRPr lang="cs-CZ" dirty="0" smtClean="0">
              <a:ln>
                <a:solidFill>
                  <a:srgbClr val="FFFF00"/>
                </a:solidFill>
              </a:ln>
            </a:endParaRP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 smtClean="0"/>
              <a:t>er</a:t>
            </a:r>
            <a:r>
              <a:rPr lang="cs-CZ" dirty="0" smtClean="0"/>
              <a:t>, </a:t>
            </a:r>
            <a:r>
              <a:rPr lang="cs-CZ" dirty="0" err="1" smtClean="0"/>
              <a:t>sie</a:t>
            </a:r>
            <a:r>
              <a:rPr lang="cs-CZ" dirty="0" smtClean="0"/>
              <a:t>, es	</a:t>
            </a:r>
            <a:r>
              <a:rPr lang="cs-CZ" dirty="0" err="1" smtClean="0"/>
              <a:t>komm</a:t>
            </a:r>
            <a:r>
              <a:rPr lang="cs-CZ" dirty="0" err="1" smtClean="0">
                <a:ln>
                  <a:solidFill>
                    <a:srgbClr val="FFFF00"/>
                  </a:solidFill>
                </a:ln>
              </a:rPr>
              <a:t>t</a:t>
            </a:r>
            <a:r>
              <a:rPr lang="cs-CZ" dirty="0" smtClean="0"/>
              <a:t>		</a:t>
            </a:r>
            <a:r>
              <a:rPr lang="cs-CZ" dirty="0" err="1" smtClean="0"/>
              <a:t>sie</a:t>
            </a:r>
            <a:r>
              <a:rPr lang="cs-CZ" dirty="0" smtClean="0"/>
              <a:t>	</a:t>
            </a:r>
            <a:r>
              <a:rPr lang="cs-CZ" dirty="0" err="1" smtClean="0"/>
              <a:t>komm</a:t>
            </a:r>
            <a:r>
              <a:rPr lang="cs-CZ" dirty="0" err="1" smtClean="0">
                <a:ln>
                  <a:solidFill>
                    <a:srgbClr val="FFFF00"/>
                  </a:solidFill>
                </a:ln>
              </a:rPr>
              <a:t>en</a:t>
            </a:r>
            <a:endParaRPr lang="cs-CZ" dirty="0" smtClean="0">
              <a:ln>
                <a:solidFill>
                  <a:srgbClr val="FFFF00"/>
                </a:solidFill>
              </a:ln>
            </a:endParaRPr>
          </a:p>
          <a:p>
            <a:pPr marL="0" indent="0">
              <a:buNone/>
            </a:pPr>
            <a:r>
              <a:rPr lang="cs-CZ" dirty="0" smtClean="0"/>
              <a:t>					</a:t>
            </a:r>
            <a:r>
              <a:rPr lang="cs-CZ"/>
              <a:t> </a:t>
            </a:r>
            <a:r>
              <a:rPr lang="cs-CZ" smtClean="0"/>
              <a:t>          (</a:t>
            </a:r>
            <a:r>
              <a:rPr lang="cs-CZ" dirty="0" err="1" smtClean="0"/>
              <a:t>Sie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337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Na některá slovesa musíš dávat zvláštní pozor!!</a:t>
            </a:r>
            <a:endParaRPr lang="cs-CZ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332037"/>
            <a:ext cx="8363272" cy="3761259"/>
          </a:xfrm>
        </p:spPr>
        <p:txBody>
          <a:bodyPr/>
          <a:lstStyle/>
          <a:p>
            <a:r>
              <a:rPr lang="cs-CZ" dirty="0" smtClean="0"/>
              <a:t>ta, jejichž kmen končí na </a:t>
            </a:r>
            <a:r>
              <a:rPr lang="cs-CZ" dirty="0" smtClean="0">
                <a:ln>
                  <a:solidFill>
                    <a:srgbClr val="00FF00"/>
                  </a:solidFill>
                </a:ln>
              </a:rPr>
              <a:t>–t</a:t>
            </a:r>
            <a:r>
              <a:rPr lang="cs-CZ" dirty="0" smtClean="0"/>
              <a:t> a </a:t>
            </a:r>
            <a:r>
              <a:rPr lang="cs-CZ" dirty="0" smtClean="0">
                <a:ln>
                  <a:solidFill>
                    <a:srgbClr val="00FF00"/>
                  </a:solidFill>
                </a:ln>
              </a:rPr>
              <a:t>–d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smtClean="0"/>
              <a:t>	   vkládáme </a:t>
            </a:r>
            <a:r>
              <a:rPr lang="cs-CZ" dirty="0" smtClean="0"/>
              <a:t>ve 2. a 3. osobě č.j. + ve 2. osobě č.mn.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</a:t>
            </a:r>
            <a:r>
              <a:rPr lang="cs-CZ" dirty="0" smtClean="0"/>
              <a:t>za </a:t>
            </a:r>
            <a:r>
              <a:rPr lang="cs-CZ" dirty="0" smtClean="0"/>
              <a:t>kmen </a:t>
            </a:r>
            <a:r>
              <a:rPr lang="cs-CZ" dirty="0" smtClean="0">
                <a:ln>
                  <a:solidFill>
                    <a:srgbClr val="FF0000"/>
                  </a:solidFill>
                </a:ln>
              </a:rPr>
              <a:t>–e</a:t>
            </a:r>
            <a:r>
              <a:rPr lang="cs-CZ" dirty="0" smtClean="0"/>
              <a:t>!!!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 smtClean="0"/>
              <a:t>ich</a:t>
            </a:r>
            <a:r>
              <a:rPr lang="cs-CZ" dirty="0" smtClean="0"/>
              <a:t> </a:t>
            </a:r>
            <a:r>
              <a:rPr lang="cs-CZ" dirty="0" err="1" smtClean="0"/>
              <a:t>bade</a:t>
            </a:r>
            <a:r>
              <a:rPr lang="cs-CZ" dirty="0" smtClean="0"/>
              <a:t>			</a:t>
            </a:r>
            <a:r>
              <a:rPr lang="cs-CZ" dirty="0" err="1" smtClean="0"/>
              <a:t>wir</a:t>
            </a:r>
            <a:r>
              <a:rPr lang="cs-CZ" dirty="0" smtClean="0"/>
              <a:t> </a:t>
            </a:r>
            <a:r>
              <a:rPr lang="cs-CZ" dirty="0" err="1" smtClean="0"/>
              <a:t>baden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ba</a:t>
            </a:r>
            <a:r>
              <a:rPr lang="cs-CZ" dirty="0" err="1" smtClean="0">
                <a:ln>
                  <a:solidFill>
                    <a:srgbClr val="00FF00"/>
                  </a:solidFill>
                </a:ln>
              </a:rPr>
              <a:t>d</a:t>
            </a:r>
            <a:r>
              <a:rPr lang="cs-CZ" dirty="0" err="1" smtClean="0">
                <a:ln>
                  <a:solidFill>
                    <a:srgbClr val="FF0000"/>
                  </a:solidFill>
                </a:ln>
              </a:rPr>
              <a:t>e</a:t>
            </a:r>
            <a:r>
              <a:rPr lang="cs-CZ" dirty="0" err="1" smtClean="0"/>
              <a:t>st</a:t>
            </a:r>
            <a:r>
              <a:rPr lang="cs-CZ" dirty="0" smtClean="0"/>
              <a:t>			</a:t>
            </a:r>
            <a:r>
              <a:rPr lang="cs-CZ" dirty="0" err="1" smtClean="0"/>
              <a:t>ihr</a:t>
            </a:r>
            <a:r>
              <a:rPr lang="cs-CZ" dirty="0" smtClean="0"/>
              <a:t> </a:t>
            </a:r>
            <a:r>
              <a:rPr lang="cs-CZ" dirty="0" err="1" smtClean="0"/>
              <a:t>ba</a:t>
            </a:r>
            <a:r>
              <a:rPr lang="cs-CZ" dirty="0" err="1" smtClean="0">
                <a:ln>
                  <a:solidFill>
                    <a:srgbClr val="00FF00"/>
                  </a:solidFill>
                </a:ln>
              </a:rPr>
              <a:t>d</a:t>
            </a:r>
            <a:r>
              <a:rPr lang="cs-CZ" dirty="0" err="1" smtClean="0">
                <a:ln>
                  <a:solidFill>
                    <a:srgbClr val="FF0000"/>
                  </a:solidFill>
                </a:ln>
              </a:rPr>
              <a:t>e</a:t>
            </a:r>
            <a:r>
              <a:rPr lang="cs-CZ" dirty="0" err="1" smtClean="0"/>
              <a:t>t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err="1" smtClean="0"/>
              <a:t>er</a:t>
            </a:r>
            <a:r>
              <a:rPr lang="cs-CZ" dirty="0" smtClean="0"/>
              <a:t>, </a:t>
            </a:r>
            <a:r>
              <a:rPr lang="cs-CZ" dirty="0" err="1" smtClean="0"/>
              <a:t>sie</a:t>
            </a:r>
            <a:r>
              <a:rPr lang="cs-CZ" dirty="0" smtClean="0"/>
              <a:t>, es </a:t>
            </a:r>
            <a:r>
              <a:rPr lang="cs-CZ" dirty="0" err="1" smtClean="0"/>
              <a:t>ba</a:t>
            </a:r>
            <a:r>
              <a:rPr lang="cs-CZ" dirty="0" err="1" smtClean="0">
                <a:ln>
                  <a:solidFill>
                    <a:srgbClr val="00FF00"/>
                  </a:solidFill>
                </a:ln>
              </a:rPr>
              <a:t>d</a:t>
            </a:r>
            <a:r>
              <a:rPr lang="cs-CZ" dirty="0" err="1" smtClean="0">
                <a:ln>
                  <a:solidFill>
                    <a:srgbClr val="FF0000"/>
                  </a:solidFill>
                </a:ln>
              </a:rPr>
              <a:t>e</a:t>
            </a:r>
            <a:r>
              <a:rPr lang="cs-CZ" dirty="0" err="1" smtClean="0"/>
              <a:t>t</a:t>
            </a:r>
            <a:r>
              <a:rPr lang="cs-CZ" dirty="0" smtClean="0"/>
              <a:t>		</a:t>
            </a:r>
            <a:r>
              <a:rPr lang="cs-CZ" dirty="0" err="1" smtClean="0"/>
              <a:t>sie</a:t>
            </a:r>
            <a:r>
              <a:rPr lang="cs-CZ" dirty="0" smtClean="0"/>
              <a:t> (</a:t>
            </a:r>
            <a:r>
              <a:rPr lang="cs-CZ" dirty="0" err="1" smtClean="0"/>
              <a:t>Sie</a:t>
            </a:r>
            <a:r>
              <a:rPr lang="cs-CZ" dirty="0" smtClean="0"/>
              <a:t>) </a:t>
            </a:r>
            <a:r>
              <a:rPr lang="cs-CZ" dirty="0" err="1" smtClean="0"/>
              <a:t>baden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755576" y="2852936"/>
            <a:ext cx="792088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54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Na některá slovesa musíš dávat zvláštní pozor!!</a:t>
            </a:r>
            <a:endParaRPr lang="cs-CZ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348880"/>
            <a:ext cx="8115300" cy="3466687"/>
          </a:xfrm>
        </p:spPr>
        <p:txBody>
          <a:bodyPr>
            <a:normAutofit/>
          </a:bodyPr>
          <a:lstStyle/>
          <a:p>
            <a:r>
              <a:rPr lang="cs-CZ" dirty="0" smtClean="0"/>
              <a:t>ta, jejichž kmen končí na </a:t>
            </a:r>
            <a:r>
              <a:rPr lang="cs-CZ" dirty="0" smtClean="0">
                <a:ln>
                  <a:solidFill>
                    <a:srgbClr val="00FF00"/>
                  </a:solidFill>
                </a:ln>
              </a:rPr>
              <a:t>– s, - </a:t>
            </a:r>
            <a:r>
              <a:rPr lang="el-GR" dirty="0" smtClean="0">
                <a:ln>
                  <a:solidFill>
                    <a:srgbClr val="00FF00"/>
                  </a:solidFill>
                </a:ln>
              </a:rPr>
              <a:t>β</a:t>
            </a:r>
            <a:r>
              <a:rPr lang="cs-CZ" dirty="0" smtClean="0">
                <a:ln>
                  <a:solidFill>
                    <a:srgbClr val="00FF00"/>
                  </a:solidFill>
                </a:ln>
              </a:rPr>
              <a:t>, -x, -z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smtClean="0"/>
              <a:t>	   ve 2. osobě č. j. se hláska </a:t>
            </a:r>
            <a:r>
              <a:rPr lang="cs-CZ" dirty="0" smtClean="0">
                <a:ln>
                  <a:solidFill>
                    <a:srgbClr val="FF0000"/>
                  </a:solidFill>
                </a:ln>
              </a:rPr>
              <a:t>–s</a:t>
            </a:r>
            <a:r>
              <a:rPr lang="cs-CZ" dirty="0" smtClean="0"/>
              <a:t> v koncovce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</a:t>
            </a:r>
            <a:r>
              <a:rPr lang="cs-CZ" dirty="0" smtClean="0">
                <a:ln>
                  <a:solidFill>
                    <a:srgbClr val="FF0000"/>
                  </a:solidFill>
                </a:ln>
              </a:rPr>
              <a:t>–st NEZDVOJUJE</a:t>
            </a:r>
            <a:r>
              <a:rPr lang="cs-CZ" dirty="0" smtClean="0"/>
              <a:t>!!!!!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err="1" smtClean="0"/>
              <a:t>ich</a:t>
            </a:r>
            <a:r>
              <a:rPr lang="cs-CZ" dirty="0" smtClean="0"/>
              <a:t> 		</a:t>
            </a:r>
            <a:r>
              <a:rPr lang="cs-CZ" dirty="0" err="1" smtClean="0"/>
              <a:t>hei</a:t>
            </a:r>
            <a:r>
              <a:rPr lang="el-GR" dirty="0" smtClean="0"/>
              <a:t>β</a:t>
            </a:r>
            <a:r>
              <a:rPr lang="cs-CZ" dirty="0" smtClean="0"/>
              <a:t>e</a:t>
            </a:r>
            <a:r>
              <a:rPr lang="cs-CZ" smtClean="0"/>
              <a:t>		wir</a:t>
            </a:r>
            <a:r>
              <a:rPr lang="cs-CZ" dirty="0" smtClean="0"/>
              <a:t>	</a:t>
            </a:r>
            <a:r>
              <a:rPr lang="cs-CZ" dirty="0" err="1" smtClean="0"/>
              <a:t>hei</a:t>
            </a:r>
            <a:r>
              <a:rPr lang="el-GR" dirty="0" smtClean="0"/>
              <a:t>β</a:t>
            </a:r>
            <a:r>
              <a:rPr lang="cs-CZ" dirty="0" smtClean="0"/>
              <a:t>en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 smtClean="0"/>
              <a:t>du</a:t>
            </a:r>
            <a:r>
              <a:rPr lang="cs-CZ" dirty="0" smtClean="0"/>
              <a:t> 		</a:t>
            </a:r>
            <a:r>
              <a:rPr lang="cs-CZ" dirty="0" err="1" smtClean="0"/>
              <a:t>hei</a:t>
            </a:r>
            <a:r>
              <a:rPr lang="el-GR" dirty="0" smtClean="0">
                <a:ln>
                  <a:solidFill>
                    <a:srgbClr val="00FF00"/>
                  </a:solidFill>
                </a:ln>
              </a:rPr>
              <a:t>β</a:t>
            </a:r>
            <a:r>
              <a:rPr lang="cs-CZ" dirty="0" smtClean="0"/>
              <a:t>t		</a:t>
            </a:r>
            <a:r>
              <a:rPr lang="cs-CZ" err="1" smtClean="0"/>
              <a:t>ihr</a:t>
            </a:r>
            <a:r>
              <a:rPr lang="cs-CZ" smtClean="0"/>
              <a:t> 	hei</a:t>
            </a:r>
            <a:r>
              <a:rPr lang="el-GR" dirty="0" smtClean="0"/>
              <a:t>β</a:t>
            </a:r>
            <a:r>
              <a:rPr lang="cs-CZ" dirty="0" smtClean="0"/>
              <a:t>t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 smtClean="0"/>
              <a:t>er</a:t>
            </a:r>
            <a:r>
              <a:rPr lang="cs-CZ" dirty="0" smtClean="0"/>
              <a:t>, </a:t>
            </a:r>
            <a:r>
              <a:rPr lang="cs-CZ" dirty="0" err="1" smtClean="0"/>
              <a:t>sie</a:t>
            </a:r>
            <a:r>
              <a:rPr lang="cs-CZ" dirty="0" smtClean="0"/>
              <a:t> ,es, 	</a:t>
            </a:r>
            <a:r>
              <a:rPr lang="cs-CZ" dirty="0" err="1" smtClean="0"/>
              <a:t>hei</a:t>
            </a:r>
            <a:r>
              <a:rPr lang="el-GR" dirty="0" smtClean="0"/>
              <a:t>β</a:t>
            </a:r>
            <a:r>
              <a:rPr lang="cs-CZ" dirty="0" smtClean="0"/>
              <a:t>t		</a:t>
            </a:r>
            <a:r>
              <a:rPr lang="cs-CZ" dirty="0" err="1" smtClean="0"/>
              <a:t>sie</a:t>
            </a:r>
            <a:r>
              <a:rPr lang="cs-CZ" dirty="0" smtClean="0"/>
              <a:t> (</a:t>
            </a:r>
            <a:r>
              <a:rPr lang="cs-CZ" dirty="0" err="1" smtClean="0"/>
              <a:t>Sie</a:t>
            </a:r>
            <a:r>
              <a:rPr lang="cs-CZ" dirty="0" smtClean="0"/>
              <a:t>) </a:t>
            </a:r>
            <a:r>
              <a:rPr lang="cs-CZ" dirty="0" err="1" smtClean="0"/>
              <a:t>hei</a:t>
            </a:r>
            <a:r>
              <a:rPr lang="el-GR" dirty="0" smtClean="0"/>
              <a:t>β</a:t>
            </a:r>
            <a:r>
              <a:rPr lang="cs-CZ" dirty="0" smtClean="0"/>
              <a:t>en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755576" y="2852936"/>
            <a:ext cx="792088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158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Na některá slovesa musíš dávat zvláštní pozor!!</a:t>
            </a:r>
            <a:endParaRPr lang="cs-CZ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132856"/>
            <a:ext cx="8435280" cy="3773016"/>
          </a:xfrm>
        </p:spPr>
        <p:txBody>
          <a:bodyPr>
            <a:normAutofit/>
          </a:bodyPr>
          <a:lstStyle/>
          <a:p>
            <a:r>
              <a:rPr lang="cs-CZ" dirty="0" smtClean="0"/>
              <a:t>ta, která končí na </a:t>
            </a:r>
            <a:r>
              <a:rPr lang="cs-CZ" dirty="0" smtClean="0">
                <a:ln>
                  <a:solidFill>
                    <a:srgbClr val="00FF00"/>
                  </a:solidFill>
                </a:ln>
              </a:rPr>
              <a:t>– </a:t>
            </a:r>
            <a:r>
              <a:rPr lang="cs-CZ" dirty="0" err="1" smtClean="0">
                <a:ln>
                  <a:solidFill>
                    <a:srgbClr val="00FF00"/>
                  </a:solidFill>
                </a:ln>
              </a:rPr>
              <a:t>eln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smtClean="0"/>
              <a:t>              v 1. osobě č. j. se </a:t>
            </a:r>
            <a:r>
              <a:rPr lang="cs-CZ" dirty="0" smtClean="0">
                <a:ln>
                  <a:solidFill>
                    <a:srgbClr val="FF0000"/>
                  </a:solidFill>
                </a:ln>
              </a:rPr>
              <a:t>ztrácí</a:t>
            </a:r>
            <a:r>
              <a:rPr lang="cs-CZ" dirty="0" smtClean="0"/>
              <a:t> hláska </a:t>
            </a:r>
            <a:r>
              <a:rPr lang="cs-CZ" dirty="0" smtClean="0">
                <a:ln>
                  <a:solidFill>
                    <a:srgbClr val="FF0000"/>
                  </a:solidFill>
                </a:ln>
              </a:rPr>
              <a:t>–e</a:t>
            </a:r>
            <a:r>
              <a:rPr lang="cs-CZ" dirty="0" smtClean="0"/>
              <a:t>, v   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dalších ale </a:t>
            </a:r>
            <a:r>
              <a:rPr lang="cs-CZ" dirty="0" smtClean="0">
                <a:ln>
                  <a:solidFill>
                    <a:srgbClr val="FF0000"/>
                  </a:solidFill>
                </a:ln>
              </a:rPr>
              <a:t>ZŮSTÁVÁ</a:t>
            </a:r>
            <a:r>
              <a:rPr lang="cs-CZ" dirty="0" smtClean="0"/>
              <a:t>!!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 smtClean="0"/>
              <a:t>ich</a:t>
            </a:r>
            <a:r>
              <a:rPr lang="cs-CZ" dirty="0" smtClean="0"/>
              <a:t>	 	</a:t>
            </a:r>
            <a:r>
              <a:rPr lang="cs-CZ" dirty="0" err="1" smtClean="0"/>
              <a:t>bast</a:t>
            </a:r>
            <a:r>
              <a:rPr lang="cs-CZ" dirty="0" err="1" smtClean="0">
                <a:ln>
                  <a:solidFill>
                    <a:srgbClr val="FF0000"/>
                  </a:solidFill>
                </a:ln>
              </a:rPr>
              <a:t>e</a:t>
            </a:r>
            <a:r>
              <a:rPr lang="cs-CZ" smtClean="0">
                <a:ln>
                  <a:solidFill>
                    <a:srgbClr val="FF0000"/>
                  </a:solidFill>
                </a:ln>
              </a:rPr>
              <a:t> </a:t>
            </a:r>
            <a:r>
              <a:rPr lang="cs-CZ" smtClean="0"/>
              <a:t>le</a:t>
            </a:r>
            <a:r>
              <a:rPr lang="cs-CZ" dirty="0" smtClean="0"/>
              <a:t>		</a:t>
            </a:r>
            <a:r>
              <a:rPr lang="cs-CZ" dirty="0" err="1" smtClean="0"/>
              <a:t>wir</a:t>
            </a:r>
            <a:r>
              <a:rPr lang="cs-CZ" dirty="0" smtClean="0"/>
              <a:t> </a:t>
            </a:r>
            <a:r>
              <a:rPr lang="cs-CZ" dirty="0" err="1" smtClean="0"/>
              <a:t>basteln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 smtClean="0"/>
              <a:t>du</a:t>
            </a:r>
            <a:r>
              <a:rPr lang="cs-CZ" dirty="0" smtClean="0"/>
              <a:t>	 	</a:t>
            </a:r>
            <a:r>
              <a:rPr lang="cs-CZ" dirty="0" err="1" smtClean="0"/>
              <a:t>bastelst</a:t>
            </a:r>
            <a:r>
              <a:rPr lang="cs-CZ" dirty="0" smtClean="0"/>
              <a:t>		</a:t>
            </a:r>
            <a:r>
              <a:rPr lang="cs-CZ" dirty="0" err="1" smtClean="0"/>
              <a:t>ihr</a:t>
            </a:r>
            <a:r>
              <a:rPr lang="cs-CZ" dirty="0" smtClean="0"/>
              <a:t> </a:t>
            </a:r>
            <a:r>
              <a:rPr lang="cs-CZ" dirty="0" err="1" smtClean="0"/>
              <a:t>bastelt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err="1" smtClean="0"/>
              <a:t>er</a:t>
            </a:r>
            <a:r>
              <a:rPr lang="cs-CZ" dirty="0" smtClean="0"/>
              <a:t>, </a:t>
            </a:r>
            <a:r>
              <a:rPr lang="cs-CZ" dirty="0" err="1" smtClean="0"/>
              <a:t>sie</a:t>
            </a:r>
            <a:r>
              <a:rPr lang="cs-CZ" dirty="0" smtClean="0"/>
              <a:t>, es	</a:t>
            </a:r>
            <a:r>
              <a:rPr lang="cs-CZ" dirty="0" err="1" smtClean="0"/>
              <a:t>bastelt</a:t>
            </a:r>
            <a:r>
              <a:rPr lang="cs-CZ" dirty="0" smtClean="0"/>
              <a:t>		</a:t>
            </a:r>
            <a:r>
              <a:rPr lang="cs-CZ" dirty="0" err="1" smtClean="0"/>
              <a:t>sie</a:t>
            </a:r>
            <a:r>
              <a:rPr lang="cs-CZ" dirty="0" smtClean="0"/>
              <a:t> (</a:t>
            </a:r>
            <a:r>
              <a:rPr lang="cs-CZ" dirty="0" err="1" smtClean="0"/>
              <a:t>Sie</a:t>
            </a:r>
            <a:r>
              <a:rPr lang="cs-CZ" dirty="0" smtClean="0"/>
              <a:t>) </a:t>
            </a:r>
            <a:r>
              <a:rPr lang="cs-CZ" dirty="0" err="1" smtClean="0"/>
              <a:t>basteln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755576" y="2636912"/>
            <a:ext cx="792088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Násobení 4"/>
          <p:cNvSpPr/>
          <p:nvPr/>
        </p:nvSpPr>
        <p:spPr>
          <a:xfrm>
            <a:off x="3707904" y="3933056"/>
            <a:ext cx="457200" cy="194320"/>
          </a:xfrm>
          <a:prstGeom prst="mathMultiply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410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denzační stopa">
  <a:themeElements>
    <a:clrScheme name="Kondenzační stopa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Kondenzační stopa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denzační stopa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1</Template>
  <TotalTime>177</TotalTime>
  <Words>123</Words>
  <Application>Microsoft Office PowerPoint</Application>
  <PresentationFormat>Předvádění na obrazovce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Kondenzační stopa</vt:lpstr>
      <vt:lpstr>Konjugation der regelmäßigen Verben</vt:lpstr>
      <vt:lpstr>Wir konjugieren</vt:lpstr>
      <vt:lpstr>Wie konjugieren wir?</vt:lpstr>
      <vt:lpstr>Und dann….</vt:lpstr>
      <vt:lpstr>Na některá slovesa musíš dávat zvláštní pozor!!</vt:lpstr>
      <vt:lpstr>Na některá slovesa musíš dávat zvláštní pozor!!</vt:lpstr>
      <vt:lpstr>Na některá slovesa musíš dávat zvláštní pozor!!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Konjugation der regelmäβigen Verben</dc:title>
  <dc:creator>Guest</dc:creator>
  <cp:lastModifiedBy>Učitel INF1</cp:lastModifiedBy>
  <cp:revision>17</cp:revision>
  <dcterms:created xsi:type="dcterms:W3CDTF">2015-11-11T08:01:28Z</dcterms:created>
  <dcterms:modified xsi:type="dcterms:W3CDTF">2019-11-11T12:49:38Z</dcterms:modified>
</cp:coreProperties>
</file>