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4" r:id="rId5"/>
    <p:sldId id="265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136F-7D58-40E9-B75B-B0D75CB64768}" type="datetimeFigureOut">
              <a:rPr lang="cs-CZ" smtClean="0"/>
              <a:pPr/>
              <a:t>22.3.2020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D848-8BEE-4AC9-AFD2-ECDC3D328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136F-7D58-40E9-B75B-B0D75CB64768}" type="datetimeFigureOut">
              <a:rPr lang="cs-CZ" smtClean="0"/>
              <a:pPr/>
              <a:t>22.3.2020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D848-8BEE-4AC9-AFD2-ECDC3D328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136F-7D58-40E9-B75B-B0D75CB64768}" type="datetimeFigureOut">
              <a:rPr lang="cs-CZ" smtClean="0"/>
              <a:pPr/>
              <a:t>22.3.2020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D848-8BEE-4AC9-AFD2-ECDC3D328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136F-7D58-40E9-B75B-B0D75CB64768}" type="datetimeFigureOut">
              <a:rPr lang="cs-CZ" smtClean="0"/>
              <a:pPr/>
              <a:t>22.3.2020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D848-8BEE-4AC9-AFD2-ECDC3D328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136F-7D58-40E9-B75B-B0D75CB64768}" type="datetimeFigureOut">
              <a:rPr lang="cs-CZ" smtClean="0"/>
              <a:pPr/>
              <a:t>22.3.2020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D848-8BEE-4AC9-AFD2-ECDC3D328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136F-7D58-40E9-B75B-B0D75CB64768}" type="datetimeFigureOut">
              <a:rPr lang="cs-CZ" smtClean="0"/>
              <a:pPr/>
              <a:t>22.3.2020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D848-8BEE-4AC9-AFD2-ECDC3D328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136F-7D58-40E9-B75B-B0D75CB64768}" type="datetimeFigureOut">
              <a:rPr lang="cs-CZ" smtClean="0"/>
              <a:pPr/>
              <a:t>22.3.2020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D848-8BEE-4AC9-AFD2-ECDC3D328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136F-7D58-40E9-B75B-B0D75CB64768}" type="datetimeFigureOut">
              <a:rPr lang="cs-CZ" smtClean="0"/>
              <a:pPr/>
              <a:t>22.3.2020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D848-8BEE-4AC9-AFD2-ECDC3D328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136F-7D58-40E9-B75B-B0D75CB64768}" type="datetimeFigureOut">
              <a:rPr lang="cs-CZ" smtClean="0"/>
              <a:pPr/>
              <a:t>22.3.2020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D848-8BEE-4AC9-AFD2-ECDC3D328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136F-7D58-40E9-B75B-B0D75CB64768}" type="datetimeFigureOut">
              <a:rPr lang="cs-CZ" smtClean="0"/>
              <a:pPr/>
              <a:t>22.3.2020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D848-8BEE-4AC9-AFD2-ECDC3D328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4136F-7D58-40E9-B75B-B0D75CB64768}" type="datetimeFigureOut">
              <a:rPr lang="cs-CZ" smtClean="0"/>
              <a:pPr/>
              <a:t>22.3.2020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7D848-8BEE-4AC9-AFD2-ECDC3D328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4136F-7D58-40E9-B75B-B0D75CB64768}" type="datetimeFigureOut">
              <a:rPr lang="cs-CZ" smtClean="0"/>
              <a:pPr/>
              <a:t>22.3.2020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7D848-8BEE-4AC9-AFD2-ECDC3D32892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png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wmf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7.wmf"/><Relationship Id="rId12" Type="http://schemas.openxmlformats.org/officeDocument/2006/relationships/image" Target="../media/image12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wmf"/><Relationship Id="rId11" Type="http://schemas.openxmlformats.org/officeDocument/2006/relationships/image" Target="../media/image5.png"/><Relationship Id="rId5" Type="http://schemas.openxmlformats.org/officeDocument/2006/relationships/image" Target="../media/image6.wmf"/><Relationship Id="rId10" Type="http://schemas.openxmlformats.org/officeDocument/2006/relationships/image" Target="../media/image11.png"/><Relationship Id="rId4" Type="http://schemas.openxmlformats.org/officeDocument/2006/relationships/image" Target="../media/image9.wmf"/><Relationship Id="rId9" Type="http://schemas.openxmlformats.org/officeDocument/2006/relationships/image" Target="../media/image8.wmf"/><Relationship Id="rId1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rgbClr val="0070C0"/>
            </a:solidFill>
          </a:ln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>
                  <a:solidFill>
                    <a:sysClr val="windowText" lastClr="00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Sloveso </a:t>
            </a:r>
            <a:r>
              <a:rPr lang="cs-CZ" b="1" dirty="0" err="1" smtClean="0">
                <a:ln w="11430">
                  <a:solidFill>
                    <a:sysClr val="windowText" lastClr="00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</a:t>
            </a:r>
            <a:r>
              <a:rPr lang="cs-CZ" b="1" dirty="0" err="1" smtClean="0">
                <a:ln w="11430">
                  <a:solidFill>
                    <a:sysClr val="windowText" lastClr="00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</a:rPr>
              <a:t>ögen</a:t>
            </a:r>
            <a:r>
              <a:rPr lang="cs-CZ" b="1" dirty="0" smtClean="0">
                <a:ln w="11430">
                  <a:solidFill>
                    <a:sysClr val="windowText" lastClr="00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/>
              </a:rPr>
              <a:t> </a:t>
            </a:r>
            <a:r>
              <a:rPr lang="cs-CZ" dirty="0"/>
              <a:t>(mít rád)</a:t>
            </a:r>
            <a:br>
              <a:rPr lang="cs-CZ" dirty="0"/>
            </a:br>
            <a:endParaRPr lang="cs-CZ" b="1" dirty="0">
              <a:ln w="11430">
                <a:solidFill>
                  <a:sysClr val="windowText" lastClr="000000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rgbClr val="0070C0"/>
            </a:solidFill>
          </a:ln>
        </p:spPr>
        <p:txBody>
          <a:bodyPr/>
          <a:lstStyle/>
          <a:p>
            <a:pPr algn="ctr">
              <a:buNone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042119"/>
              </p:ext>
            </p:extLst>
          </p:nvPr>
        </p:nvGraphicFramePr>
        <p:xfrm>
          <a:off x="1187624" y="3284984"/>
          <a:ext cx="6624736" cy="201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2368"/>
                <a:gridCol w="3312368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                                         M</a:t>
                      </a:r>
                      <a:r>
                        <a:rPr lang="cs-CZ" dirty="0" smtClean="0">
                          <a:solidFill>
                            <a:schemeClr val="tx1"/>
                          </a:solidFill>
                          <a:latin typeface="Calibri"/>
                        </a:rPr>
                        <a:t>ÖGEN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/>
                        <a:t>    </a:t>
                      </a:r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MÍT</a:t>
                      </a:r>
                      <a:r>
                        <a:rPr lang="cs-CZ" baseline="0" dirty="0" smtClean="0">
                          <a:solidFill>
                            <a:schemeClr val="tx1"/>
                          </a:solidFill>
                        </a:rPr>
                        <a:t> RÁD</a:t>
                      </a:r>
                      <a:endParaRPr lang="cs-CZ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blipFill>
                      <a:blip r:embed="rId2"/>
                      <a:tile tx="0" ty="0" sx="100000" sy="100000" flip="none" algn="tl"/>
                    </a:blip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cs-CZ" b="1" dirty="0" err="1" smtClean="0"/>
                        <a:t>ich</a:t>
                      </a:r>
                      <a:r>
                        <a:rPr lang="cs-CZ" b="1" dirty="0" smtClean="0"/>
                        <a:t> </a:t>
                      </a:r>
                      <a:r>
                        <a:rPr lang="cs-CZ" b="1" dirty="0" err="1" smtClean="0">
                          <a:solidFill>
                            <a:srgbClr val="FF0000"/>
                          </a:solidFill>
                        </a:rPr>
                        <a:t>mag</a:t>
                      </a:r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b="1" dirty="0" smtClean="0"/>
                        <a:t>- mám rád (a)</a:t>
                      </a:r>
                      <a:endParaRPr lang="cs-CZ" b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err="1" smtClean="0"/>
                        <a:t>wir</a:t>
                      </a:r>
                      <a:r>
                        <a:rPr lang="cs-CZ" b="1" dirty="0" smtClean="0"/>
                        <a:t> </a:t>
                      </a:r>
                      <a:r>
                        <a:rPr lang="cs-CZ" b="1" dirty="0" err="1" smtClean="0">
                          <a:solidFill>
                            <a:srgbClr val="FF0000"/>
                          </a:solidFill>
                        </a:rPr>
                        <a:t>mögen</a:t>
                      </a:r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b="1" dirty="0" smtClean="0"/>
                        <a:t>- máme rádi</a:t>
                      </a:r>
                      <a:endParaRPr lang="cs-CZ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cs-CZ" b="1" dirty="0" err="1" smtClean="0"/>
                        <a:t>du</a:t>
                      </a:r>
                      <a:r>
                        <a:rPr lang="cs-CZ" b="1" dirty="0" smtClean="0"/>
                        <a:t> </a:t>
                      </a:r>
                      <a:r>
                        <a:rPr lang="cs-CZ" b="1" dirty="0" err="1" smtClean="0">
                          <a:solidFill>
                            <a:srgbClr val="FF0000"/>
                          </a:solidFill>
                        </a:rPr>
                        <a:t>magst</a:t>
                      </a:r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b="1" dirty="0" smtClean="0"/>
                        <a:t>- máš rád (a)</a:t>
                      </a:r>
                      <a:endParaRPr lang="cs-CZ" b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err="1" smtClean="0"/>
                        <a:t>ihr</a:t>
                      </a:r>
                      <a:r>
                        <a:rPr lang="cs-CZ" b="1" dirty="0" smtClean="0"/>
                        <a:t> </a:t>
                      </a:r>
                      <a:r>
                        <a:rPr lang="cs-CZ" b="1" dirty="0" err="1" smtClean="0">
                          <a:solidFill>
                            <a:srgbClr val="FF0000"/>
                          </a:solidFill>
                        </a:rPr>
                        <a:t>mögt</a:t>
                      </a:r>
                      <a:r>
                        <a:rPr lang="cs-CZ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b="1" baseline="0" dirty="0" smtClean="0"/>
                        <a:t>- máte rádi</a:t>
                      </a:r>
                      <a:endParaRPr lang="cs-CZ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cs-CZ" b="1" dirty="0" err="1" smtClean="0"/>
                        <a:t>er</a:t>
                      </a:r>
                      <a:r>
                        <a:rPr lang="cs-CZ" b="1" dirty="0" smtClean="0"/>
                        <a:t>, </a:t>
                      </a:r>
                      <a:r>
                        <a:rPr lang="cs-CZ" b="1" dirty="0" err="1" smtClean="0"/>
                        <a:t>sie</a:t>
                      </a:r>
                      <a:r>
                        <a:rPr lang="cs-CZ" b="1" dirty="0" smtClean="0"/>
                        <a:t>, es </a:t>
                      </a:r>
                      <a:r>
                        <a:rPr lang="cs-CZ" b="1" dirty="0" err="1" smtClean="0">
                          <a:solidFill>
                            <a:srgbClr val="FF0000"/>
                          </a:solidFill>
                        </a:rPr>
                        <a:t>mag</a:t>
                      </a:r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b="1" dirty="0" smtClean="0"/>
                        <a:t>- má rád (a) </a:t>
                      </a:r>
                      <a:endParaRPr lang="cs-CZ" b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err="1" smtClean="0"/>
                        <a:t>sie</a:t>
                      </a:r>
                      <a:r>
                        <a:rPr lang="cs-CZ" b="1" dirty="0" smtClean="0"/>
                        <a:t> </a:t>
                      </a:r>
                      <a:r>
                        <a:rPr lang="cs-CZ" b="1" dirty="0" err="1" smtClean="0">
                          <a:solidFill>
                            <a:srgbClr val="FF0000"/>
                          </a:solidFill>
                        </a:rPr>
                        <a:t>mögen</a:t>
                      </a:r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b="1" dirty="0" smtClean="0"/>
                        <a:t>- mají rádi</a:t>
                      </a:r>
                      <a:endParaRPr lang="cs-CZ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</a:tr>
            </a:tbl>
          </a:graphicData>
        </a:graphic>
      </p:graphicFrame>
      <p:sp>
        <p:nvSpPr>
          <p:cNvPr id="6" name="Ovál 5"/>
          <p:cNvSpPr/>
          <p:nvPr/>
        </p:nvSpPr>
        <p:spPr>
          <a:xfrm>
            <a:off x="1619672" y="1700808"/>
            <a:ext cx="5616624" cy="136815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Sloveso </a:t>
            </a:r>
            <a:r>
              <a:rPr lang="cs-CZ" sz="2400" b="1" i="1" u="sng" dirty="0" err="1" smtClean="0"/>
              <a:t>mögen</a:t>
            </a:r>
            <a:r>
              <a:rPr lang="cs-CZ" sz="2400" b="1" dirty="0" smtClean="0"/>
              <a:t> se časuje nepravidelně v čísle jednotném!!!</a:t>
            </a:r>
            <a:endParaRPr lang="cs-CZ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0070C0"/>
            </a:solidFill>
          </a:ln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>
                  <a:solidFill>
                    <a:sysClr val="windowText" lastClr="00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Přiřaďte:</a:t>
            </a:r>
            <a:endParaRPr lang="cs-CZ" b="1" dirty="0">
              <a:ln w="11430">
                <a:solidFill>
                  <a:sysClr val="windowText" lastClr="000000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0070C0"/>
            </a:solidFill>
          </a:ln>
        </p:spPr>
        <p:txBody>
          <a:bodyPr/>
          <a:lstStyle/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0070C0"/>
            </a:solidFill>
          </a:ln>
        </p:spPr>
        <p:txBody>
          <a:bodyPr/>
          <a:lstStyle/>
          <a:p>
            <a:endParaRPr lang="cs-CZ" dirty="0"/>
          </a:p>
        </p:txBody>
      </p:sp>
      <p:sp>
        <p:nvSpPr>
          <p:cNvPr id="5" name="Elipsa 4"/>
          <p:cNvSpPr/>
          <p:nvPr/>
        </p:nvSpPr>
        <p:spPr>
          <a:xfrm>
            <a:off x="1331640" y="2060848"/>
            <a:ext cx="936104" cy="57606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DU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6" name="Elipsa 5"/>
          <p:cNvSpPr/>
          <p:nvPr/>
        </p:nvSpPr>
        <p:spPr>
          <a:xfrm>
            <a:off x="899592" y="3212976"/>
            <a:ext cx="936104" cy="57606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WIR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7" name="Elipsa 6"/>
          <p:cNvSpPr/>
          <p:nvPr/>
        </p:nvSpPr>
        <p:spPr>
          <a:xfrm>
            <a:off x="3059832" y="2636912"/>
            <a:ext cx="936104" cy="57606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IHR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8" name="Elipsa 7"/>
          <p:cNvSpPr/>
          <p:nvPr/>
        </p:nvSpPr>
        <p:spPr>
          <a:xfrm>
            <a:off x="3203848" y="4797152"/>
            <a:ext cx="936104" cy="57606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ER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9" name="Elipsa 8"/>
          <p:cNvSpPr/>
          <p:nvPr/>
        </p:nvSpPr>
        <p:spPr>
          <a:xfrm>
            <a:off x="2051720" y="3933056"/>
            <a:ext cx="1368152" cy="576064"/>
          </a:xfrm>
          <a:prstGeom prst="ellipse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SIE (oni)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0" name="Elipsa 9"/>
          <p:cNvSpPr/>
          <p:nvPr/>
        </p:nvSpPr>
        <p:spPr>
          <a:xfrm>
            <a:off x="1043608" y="5157192"/>
            <a:ext cx="1440160" cy="57606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SIE (ona)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1" name="Zaoblený obdélník 10"/>
          <p:cNvSpPr/>
          <p:nvPr/>
        </p:nvSpPr>
        <p:spPr>
          <a:xfrm>
            <a:off x="5148064" y="2348880"/>
            <a:ext cx="1296144" cy="4320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m</a:t>
            </a:r>
            <a:r>
              <a:rPr lang="cs-CZ" b="1" dirty="0" err="1" smtClean="0">
                <a:solidFill>
                  <a:schemeClr val="tx1"/>
                </a:solidFill>
                <a:latin typeface="Calibri"/>
              </a:rPr>
              <a:t>ögen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2" name="Zaoblený obdélník 11"/>
          <p:cNvSpPr/>
          <p:nvPr/>
        </p:nvSpPr>
        <p:spPr>
          <a:xfrm>
            <a:off x="6876256" y="2852936"/>
            <a:ext cx="1296144" cy="4320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magst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7164288" y="5301208"/>
            <a:ext cx="1296144" cy="4320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mag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4" name="Zaoblený obdélník 13"/>
          <p:cNvSpPr/>
          <p:nvPr/>
        </p:nvSpPr>
        <p:spPr>
          <a:xfrm>
            <a:off x="5292080" y="3501008"/>
            <a:ext cx="1296144" cy="4320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mag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5" name="Zaoblený obdélník 14"/>
          <p:cNvSpPr/>
          <p:nvPr/>
        </p:nvSpPr>
        <p:spPr>
          <a:xfrm>
            <a:off x="6804248" y="4221088"/>
            <a:ext cx="1296144" cy="4320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m</a:t>
            </a:r>
            <a:r>
              <a:rPr lang="cs-CZ" b="1" dirty="0" err="1" smtClean="0">
                <a:solidFill>
                  <a:schemeClr val="tx1"/>
                </a:solidFill>
                <a:latin typeface="Calibri"/>
              </a:rPr>
              <a:t>ögen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6" name="Zaoblený obdélník 15"/>
          <p:cNvSpPr/>
          <p:nvPr/>
        </p:nvSpPr>
        <p:spPr>
          <a:xfrm>
            <a:off x="5076056" y="4869160"/>
            <a:ext cx="1296144" cy="43204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m</a:t>
            </a:r>
            <a:r>
              <a:rPr lang="cs-CZ" b="1" dirty="0" err="1" smtClean="0">
                <a:solidFill>
                  <a:schemeClr val="tx1"/>
                </a:solidFill>
                <a:latin typeface="Calibri"/>
              </a:rPr>
              <a:t>ögt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AFB09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F7977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900FF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F2FB9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9BD3B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893C6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0070C0"/>
            </a:solidFill>
          </a:ln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>
                  <a:solidFill>
                    <a:sysClr val="windowText" lastClr="00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Tvořte věty:</a:t>
            </a:r>
            <a:endParaRPr lang="cs-CZ" b="1" dirty="0">
              <a:ln w="11430">
                <a:solidFill>
                  <a:sysClr val="windowText" lastClr="000000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0070C0"/>
            </a:solidFill>
          </a:ln>
        </p:spPr>
        <p:txBody>
          <a:bodyPr/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0070C0"/>
            </a:solidFill>
          </a:ln>
        </p:spPr>
        <p:txBody>
          <a:bodyPr/>
          <a:lstStyle/>
          <a:p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39552" y="1700808"/>
            <a:ext cx="648072" cy="4320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Du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403648" y="1700808"/>
            <a:ext cx="2016224" cy="4320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magst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Bananen</a:t>
            </a:r>
            <a:r>
              <a:rPr lang="cs-CZ" b="1" dirty="0" smtClean="0">
                <a:solidFill>
                  <a:schemeClr val="tx1"/>
                </a:solidFill>
              </a:rPr>
              <a:t>.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4716016" y="1700808"/>
            <a:ext cx="648072" cy="4320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Er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5652120" y="1700808"/>
            <a:ext cx="2016224" cy="4320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err="1" smtClean="0">
                <a:solidFill>
                  <a:schemeClr val="tx1"/>
                </a:solidFill>
              </a:rPr>
              <a:t>mag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Bananen</a:t>
            </a:r>
            <a:r>
              <a:rPr lang="cs-CZ" b="1" dirty="0" smtClean="0">
                <a:solidFill>
                  <a:schemeClr val="tx1"/>
                </a:solidFill>
              </a:rPr>
              <a:t>.</a:t>
            </a:r>
            <a:endParaRPr lang="cs-CZ" b="1" dirty="0">
              <a:solidFill>
                <a:schemeClr val="tx1"/>
              </a:solidFill>
            </a:endParaRPr>
          </a:p>
        </p:txBody>
      </p:sp>
      <p:pic>
        <p:nvPicPr>
          <p:cNvPr id="1028" name="Picture 4" descr="C:\Users\standard\AppData\Local\Microsoft\Windows\Temporary Internet Files\Content.IE5\J25ATIDM\MC90041251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636912"/>
            <a:ext cx="587482" cy="971744"/>
          </a:xfrm>
          <a:prstGeom prst="rect">
            <a:avLst/>
          </a:prstGeom>
          <a:noFill/>
        </p:spPr>
      </p:pic>
      <p:pic>
        <p:nvPicPr>
          <p:cNvPr id="1029" name="Picture 5" descr="C:\Users\standard\AppData\Local\Microsoft\Windows\Temporary Internet Files\Content.IE5\J25ATIDM\MC90008995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2564904"/>
            <a:ext cx="794406" cy="792088"/>
          </a:xfrm>
          <a:prstGeom prst="rect">
            <a:avLst/>
          </a:prstGeom>
          <a:noFill/>
        </p:spPr>
      </p:pic>
      <p:pic>
        <p:nvPicPr>
          <p:cNvPr id="1030" name="Picture 6" descr="C:\Users\standard\AppData\Local\Microsoft\Windows\Temporary Internet Files\Content.IE5\GIR7FVX9\MC90019897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3573016"/>
            <a:ext cx="936104" cy="938924"/>
          </a:xfrm>
          <a:prstGeom prst="rect">
            <a:avLst/>
          </a:prstGeom>
          <a:noFill/>
        </p:spPr>
      </p:pic>
      <p:pic>
        <p:nvPicPr>
          <p:cNvPr id="1031" name="Picture 7" descr="C:\Users\standard\AppData\Local\Microsoft\Windows\Temporary Internet Files\Content.IE5\QDA77Z5D\MC900441785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4048" y="3933056"/>
            <a:ext cx="936104" cy="936104"/>
          </a:xfrm>
          <a:prstGeom prst="rect">
            <a:avLst/>
          </a:prstGeom>
          <a:noFill/>
        </p:spPr>
      </p:pic>
      <p:pic>
        <p:nvPicPr>
          <p:cNvPr id="1032" name="Picture 8" descr="C:\Users\standard\AppData\Local\Microsoft\Windows\Temporary Internet Files\Content.IE5\2J34JFU8\MC90029025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71600" y="4581128"/>
            <a:ext cx="838568" cy="935945"/>
          </a:xfrm>
          <a:prstGeom prst="rect">
            <a:avLst/>
          </a:prstGeom>
          <a:noFill/>
        </p:spPr>
      </p:pic>
      <p:pic>
        <p:nvPicPr>
          <p:cNvPr id="1033" name="Picture 9" descr="C:\Users\standard\AppData\Local\Microsoft\Windows\Temporary Internet Files\Content.IE5\QDA77Z5D\MC900038628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20072" y="2636912"/>
            <a:ext cx="653562" cy="929486"/>
          </a:xfrm>
          <a:prstGeom prst="rect">
            <a:avLst/>
          </a:prstGeom>
          <a:noFill/>
        </p:spPr>
      </p:pic>
      <p:pic>
        <p:nvPicPr>
          <p:cNvPr id="1034" name="Picture 10" descr="C:\Users\standard\AppData\Local\Microsoft\Windows\Temporary Internet Files\Content.IE5\GIR7FVX9\MC900411898[1].wmf"/>
          <p:cNvPicPr>
            <a:picLocks noChangeAspect="1" noChangeArrowheads="1"/>
          </p:cNvPicPr>
          <p:nvPr/>
        </p:nvPicPr>
        <p:blipFill>
          <a:blip r:embed="rId8" cstate="print"/>
          <a:srcRect r="20633"/>
          <a:stretch>
            <a:fillRect/>
          </a:stretch>
        </p:blipFill>
        <p:spPr bwMode="auto">
          <a:xfrm>
            <a:off x="7308304" y="4653136"/>
            <a:ext cx="908467" cy="776005"/>
          </a:xfrm>
          <a:prstGeom prst="rect">
            <a:avLst/>
          </a:prstGeom>
          <a:noFill/>
        </p:spPr>
      </p:pic>
      <p:pic>
        <p:nvPicPr>
          <p:cNvPr id="1035" name="Picture 11" descr="C:\Users\standard\AppData\Local\Microsoft\Windows\Temporary Internet Files\Content.IE5\J25ATIDM\MC900409887[1].wmf"/>
          <p:cNvPicPr>
            <a:picLocks noChangeAspect="1" noChangeArrowheads="1"/>
          </p:cNvPicPr>
          <p:nvPr/>
        </p:nvPicPr>
        <p:blipFill>
          <a:blip r:embed="rId9" cstate="print"/>
          <a:srcRect l="34359" t="65641" r="6987" b="3077"/>
          <a:stretch>
            <a:fillRect/>
          </a:stretch>
        </p:blipFill>
        <p:spPr bwMode="auto">
          <a:xfrm>
            <a:off x="2555776" y="4869160"/>
            <a:ext cx="1215135" cy="648072"/>
          </a:xfrm>
          <a:prstGeom prst="rect">
            <a:avLst/>
          </a:prstGeom>
          <a:noFill/>
        </p:spPr>
      </p:pic>
      <p:pic>
        <p:nvPicPr>
          <p:cNvPr id="1036" name="Picture 12" descr="C:\Users\standard\AppData\Local\Microsoft\Windows\Temporary Internet Files\Content.IE5\2J34JFU8\MC900199188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491880" y="2276872"/>
            <a:ext cx="751145" cy="1198745"/>
          </a:xfrm>
          <a:prstGeom prst="rect">
            <a:avLst/>
          </a:prstGeom>
          <a:noFill/>
        </p:spPr>
      </p:pic>
      <p:pic>
        <p:nvPicPr>
          <p:cNvPr id="1037" name="Picture 13" descr="C:\Users\standard\AppData\Local\Microsoft\Windows\Temporary Internet Files\Content.IE5\QDA77Z5D\MC900433885[1]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300192" y="3284984"/>
            <a:ext cx="936104" cy="936104"/>
          </a:xfrm>
          <a:prstGeom prst="rect">
            <a:avLst/>
          </a:prstGeom>
          <a:noFill/>
        </p:spPr>
      </p:pic>
      <p:pic>
        <p:nvPicPr>
          <p:cNvPr id="26" name="Picture 2" descr="C:\Users\standard\AppData\Local\Microsoft\Windows\Temporary Internet Files\Content.IE5\2J34JFU8\MC900436903[1]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123728" y="2492896"/>
            <a:ext cx="857250" cy="857250"/>
          </a:xfrm>
          <a:prstGeom prst="rect">
            <a:avLst/>
          </a:prstGeom>
          <a:noFill/>
        </p:spPr>
      </p:pic>
      <p:pic>
        <p:nvPicPr>
          <p:cNvPr id="27" name="Picture 4" descr="C:\Users\standard\AppData\Local\Microsoft\Windows\Temporary Internet Files\Content.IE5\GIR7FVX9\MC900441720[1]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012160" y="4869160"/>
            <a:ext cx="795536" cy="795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3" grpId="0" animBg="1"/>
      <p:bldP spid="1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Zápor </a:t>
            </a:r>
            <a:r>
              <a:rPr lang="cs-CZ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kein</a:t>
            </a:r>
            <a:r>
              <a:rPr lang="cs-CZ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+ 4. pád</a:t>
            </a:r>
            <a:endParaRPr lang="cs-CZ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cs-CZ" dirty="0" smtClean="0"/>
              <a:t>Zájmeno </a:t>
            </a:r>
            <a:r>
              <a:rPr lang="cs-CZ" dirty="0" err="1" smtClean="0"/>
              <a:t>kein</a:t>
            </a:r>
            <a:r>
              <a:rPr lang="cs-CZ" dirty="0" smtClean="0"/>
              <a:t> již umíme používat. Ve spojení se slovesem </a:t>
            </a:r>
            <a:r>
              <a:rPr lang="cs-CZ" dirty="0" err="1" smtClean="0">
                <a:solidFill>
                  <a:srgbClr val="FF0000"/>
                </a:solidFill>
              </a:rPr>
              <a:t>mögen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pamatujme na to, že ho musíme skloňovat ve </a:t>
            </a:r>
            <a:r>
              <a:rPr lang="cs-CZ" dirty="0" smtClean="0">
                <a:solidFill>
                  <a:srgbClr val="FF0000"/>
                </a:solidFill>
              </a:rPr>
              <a:t>4. pádě</a:t>
            </a:r>
            <a:r>
              <a:rPr lang="cs-CZ" dirty="0" smtClean="0"/>
              <a:t>!!!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Opět je </a:t>
            </a:r>
            <a:r>
              <a:rPr lang="cs-CZ" dirty="0" smtClean="0">
                <a:solidFill>
                  <a:srgbClr val="FF0000"/>
                </a:solidFill>
              </a:rPr>
              <a:t>nutné</a:t>
            </a:r>
            <a:r>
              <a:rPr lang="cs-CZ" dirty="0" smtClean="0"/>
              <a:t> znát členy u podstatných jmen, abychom správně určili rod a tím pádem i koncovku zájmena.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6639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Skloňujeme: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cs-CZ" dirty="0" err="1" smtClean="0"/>
              <a:t>Ich</a:t>
            </a:r>
            <a:r>
              <a:rPr lang="cs-CZ" dirty="0" smtClean="0"/>
              <a:t> </a:t>
            </a:r>
            <a:r>
              <a:rPr lang="cs-CZ" dirty="0" err="1" smtClean="0"/>
              <a:t>mag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002060"/>
                </a:solidFill>
              </a:rPr>
              <a:t>keinen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/>
              <a:t>Eintopf</a:t>
            </a:r>
            <a:r>
              <a:rPr lang="cs-CZ" dirty="0" smtClean="0"/>
              <a:t>.	Nemám rád </a:t>
            </a:r>
            <a:r>
              <a:rPr lang="cs-CZ" dirty="0" err="1"/>
              <a:t>e</a:t>
            </a:r>
            <a:r>
              <a:rPr lang="cs-CZ" dirty="0" err="1" smtClean="0"/>
              <a:t>intopf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err="1" smtClean="0"/>
              <a:t>Du</a:t>
            </a:r>
            <a:r>
              <a:rPr lang="cs-CZ" dirty="0" smtClean="0"/>
              <a:t> </a:t>
            </a:r>
            <a:r>
              <a:rPr lang="cs-CZ" dirty="0" err="1" smtClean="0"/>
              <a:t>magst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keine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Suppe</a:t>
            </a:r>
            <a:r>
              <a:rPr lang="cs-CZ" dirty="0" smtClean="0"/>
              <a:t>.	Nemáš rád polévku.</a:t>
            </a:r>
          </a:p>
          <a:p>
            <a:pPr marL="0" indent="0">
              <a:buNone/>
            </a:pPr>
            <a:r>
              <a:rPr lang="cs-CZ" dirty="0" smtClean="0"/>
              <a:t>Er </a:t>
            </a:r>
            <a:r>
              <a:rPr lang="cs-CZ" dirty="0" err="1" smtClean="0"/>
              <a:t>mag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00B050"/>
                </a:solidFill>
              </a:rPr>
              <a:t>kein</a:t>
            </a: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err="1" smtClean="0"/>
              <a:t>Gulasch</a:t>
            </a:r>
            <a:r>
              <a:rPr lang="cs-CZ" dirty="0" smtClean="0"/>
              <a:t>.		Nemá rád guláš.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mag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C000"/>
                </a:solidFill>
              </a:rPr>
              <a:t>keine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/>
              <a:t>Würstchen</a:t>
            </a:r>
            <a:r>
              <a:rPr lang="cs-CZ" dirty="0" smtClean="0"/>
              <a:t>.   (množné číslo)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			Nemá ráda párky.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776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0070C0"/>
            </a:solidFill>
          </a:ln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>
                  <a:solidFill>
                    <a:sysClr val="windowText" lastClr="00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Ptejte se a odpovídejte:</a:t>
            </a:r>
            <a:endParaRPr lang="cs-CZ" b="1" dirty="0">
              <a:ln w="11430">
                <a:solidFill>
                  <a:sysClr val="windowText" lastClr="000000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0070C0"/>
            </a:solidFill>
          </a:ln>
        </p:spPr>
        <p:txBody>
          <a:bodyPr/>
          <a:lstStyle/>
          <a:p>
            <a:r>
              <a:rPr lang="cs-CZ" dirty="0" err="1" smtClean="0"/>
              <a:t>Magst</a:t>
            </a:r>
            <a:r>
              <a:rPr lang="cs-CZ" dirty="0" smtClean="0"/>
              <a:t> </a:t>
            </a:r>
            <a:r>
              <a:rPr lang="cs-CZ" dirty="0" err="1" smtClean="0"/>
              <a:t>du</a:t>
            </a:r>
            <a:r>
              <a:rPr lang="cs-CZ" dirty="0" smtClean="0"/>
              <a:t> </a:t>
            </a:r>
            <a:r>
              <a:rPr lang="cs-CZ" dirty="0" err="1" smtClean="0"/>
              <a:t>Gulasch</a:t>
            </a:r>
            <a:r>
              <a:rPr lang="cs-CZ" dirty="0" smtClean="0"/>
              <a:t>?         </a:t>
            </a:r>
            <a:r>
              <a:rPr lang="cs-CZ" dirty="0" err="1" smtClean="0"/>
              <a:t>Ja</a:t>
            </a:r>
            <a:r>
              <a:rPr lang="cs-CZ" dirty="0" smtClean="0"/>
              <a:t>, </a:t>
            </a:r>
            <a:r>
              <a:rPr lang="cs-CZ" dirty="0" err="1" smtClean="0"/>
              <a:t>ich</a:t>
            </a:r>
            <a:r>
              <a:rPr lang="cs-CZ" dirty="0" smtClean="0"/>
              <a:t> </a:t>
            </a:r>
            <a:r>
              <a:rPr lang="cs-CZ" dirty="0" err="1" smtClean="0"/>
              <a:t>mag</a:t>
            </a:r>
            <a:r>
              <a:rPr lang="cs-CZ" dirty="0" smtClean="0"/>
              <a:t> </a:t>
            </a:r>
            <a:r>
              <a:rPr lang="cs-CZ" dirty="0" err="1" smtClean="0"/>
              <a:t>Gulasch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                                   </a:t>
            </a:r>
            <a:r>
              <a:rPr lang="cs-CZ" dirty="0" err="1" smtClean="0"/>
              <a:t>Nein</a:t>
            </a:r>
            <a:r>
              <a:rPr lang="cs-CZ" dirty="0" smtClean="0"/>
              <a:t>, </a:t>
            </a:r>
            <a:r>
              <a:rPr lang="cs-CZ" dirty="0" err="1" smtClean="0"/>
              <a:t>ich</a:t>
            </a:r>
            <a:r>
              <a:rPr lang="cs-CZ" dirty="0" smtClean="0"/>
              <a:t> </a:t>
            </a:r>
            <a:r>
              <a:rPr lang="cs-CZ" dirty="0" err="1" smtClean="0"/>
              <a:t>mag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kein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Gulasch</a:t>
            </a:r>
            <a:r>
              <a:rPr lang="cs-CZ" dirty="0" smtClean="0"/>
              <a:t>.</a:t>
            </a:r>
            <a:endParaRPr lang="cs-CZ" dirty="0"/>
          </a:p>
        </p:txBody>
      </p:sp>
      <p:cxnSp>
        <p:nvCxnSpPr>
          <p:cNvPr id="5" name="Přímá spojovací šipka 4"/>
          <p:cNvCxnSpPr/>
          <p:nvPr/>
        </p:nvCxnSpPr>
        <p:spPr>
          <a:xfrm>
            <a:off x="4211960" y="191683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Přímá spojovací šipka 5"/>
          <p:cNvCxnSpPr/>
          <p:nvPr/>
        </p:nvCxnSpPr>
        <p:spPr>
          <a:xfrm>
            <a:off x="3131840" y="249289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7" name="Picture 4" descr="C:\Users\standard\AppData\Local\Microsoft\Windows\Temporary Internet Files\Content.IE5\J25ATIDM\MC90041251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564904"/>
            <a:ext cx="587482" cy="971744"/>
          </a:xfrm>
          <a:prstGeom prst="rect">
            <a:avLst/>
          </a:prstGeom>
          <a:noFill/>
        </p:spPr>
      </p:pic>
      <p:pic>
        <p:nvPicPr>
          <p:cNvPr id="8" name="Picture 6" descr="C:\Users\standard\AppData\Local\Microsoft\Windows\Temporary Internet Files\Content.IE5\GIR7FVX9\MC90019897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2420888"/>
            <a:ext cx="936104" cy="938924"/>
          </a:xfrm>
          <a:prstGeom prst="rect">
            <a:avLst/>
          </a:prstGeom>
          <a:noFill/>
        </p:spPr>
      </p:pic>
      <p:pic>
        <p:nvPicPr>
          <p:cNvPr id="9" name="Picture 11" descr="C:\Users\standard\AppData\Local\Microsoft\Windows\Temporary Internet Files\Content.IE5\J25ATIDM\MC900409887[1].wmf"/>
          <p:cNvPicPr>
            <a:picLocks noChangeAspect="1" noChangeArrowheads="1"/>
          </p:cNvPicPr>
          <p:nvPr/>
        </p:nvPicPr>
        <p:blipFill>
          <a:blip r:embed="rId4" cstate="print"/>
          <a:srcRect l="34359" t="65641" r="6987" b="3077"/>
          <a:stretch>
            <a:fillRect/>
          </a:stretch>
        </p:blipFill>
        <p:spPr bwMode="auto">
          <a:xfrm>
            <a:off x="827584" y="5013176"/>
            <a:ext cx="1215135" cy="648072"/>
          </a:xfrm>
          <a:prstGeom prst="rect">
            <a:avLst/>
          </a:prstGeom>
          <a:noFill/>
        </p:spPr>
      </p:pic>
      <p:pic>
        <p:nvPicPr>
          <p:cNvPr id="10" name="Picture 8" descr="C:\Users\standard\AppData\Local\Microsoft\Windows\Temporary Internet Files\Content.IE5\2J34JFU8\MC90029025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3648" y="3645024"/>
            <a:ext cx="838568" cy="935945"/>
          </a:xfrm>
          <a:prstGeom prst="rect">
            <a:avLst/>
          </a:prstGeom>
          <a:noFill/>
        </p:spPr>
      </p:pic>
      <p:pic>
        <p:nvPicPr>
          <p:cNvPr id="11" name="Picture 12" descr="C:\Users\standard\AppData\Local\Microsoft\Windows\Temporary Internet Files\Content.IE5\2J34JFU8\MC900199188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96336" y="2924944"/>
            <a:ext cx="751145" cy="1198745"/>
          </a:xfrm>
          <a:prstGeom prst="rect">
            <a:avLst/>
          </a:prstGeom>
          <a:noFill/>
        </p:spPr>
      </p:pic>
      <p:pic>
        <p:nvPicPr>
          <p:cNvPr id="12" name="Picture 9" descr="C:\Users\standard\AppData\Local\Microsoft\Windows\Temporary Internet Files\Content.IE5\QDA77Z5D\MC900038628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43808" y="3429000"/>
            <a:ext cx="653562" cy="929486"/>
          </a:xfrm>
          <a:prstGeom prst="rect">
            <a:avLst/>
          </a:prstGeom>
          <a:noFill/>
        </p:spPr>
      </p:pic>
      <p:pic>
        <p:nvPicPr>
          <p:cNvPr id="13" name="Picture 5" descr="C:\Users\standard\AppData\Local\Microsoft\Windows\Temporary Internet Files\Content.IE5\J25ATIDM\MC900089951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72000" y="4221088"/>
            <a:ext cx="794406" cy="792088"/>
          </a:xfrm>
          <a:prstGeom prst="rect">
            <a:avLst/>
          </a:prstGeom>
          <a:noFill/>
        </p:spPr>
      </p:pic>
      <p:pic>
        <p:nvPicPr>
          <p:cNvPr id="14" name="Picture 10" descr="C:\Users\standard\AppData\Local\Microsoft\Windows\Temporary Internet Files\Content.IE5\GIR7FVX9\MC900411898[1].wmf"/>
          <p:cNvPicPr>
            <a:picLocks noChangeAspect="1" noChangeArrowheads="1"/>
          </p:cNvPicPr>
          <p:nvPr/>
        </p:nvPicPr>
        <p:blipFill>
          <a:blip r:embed="rId9" cstate="print"/>
          <a:srcRect r="20633"/>
          <a:stretch>
            <a:fillRect/>
          </a:stretch>
        </p:blipFill>
        <p:spPr bwMode="auto">
          <a:xfrm>
            <a:off x="5580112" y="4941168"/>
            <a:ext cx="908467" cy="776005"/>
          </a:xfrm>
          <a:prstGeom prst="rect">
            <a:avLst/>
          </a:prstGeom>
          <a:noFill/>
        </p:spPr>
      </p:pic>
      <p:pic>
        <p:nvPicPr>
          <p:cNvPr id="15" name="Picture 13" descr="C:\Users\standard\AppData\Local\Microsoft\Windows\Temporary Internet Files\Content.IE5\QDA77Z5D\MC900433885[1]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067944" y="3068960"/>
            <a:ext cx="936104" cy="936104"/>
          </a:xfrm>
          <a:prstGeom prst="rect">
            <a:avLst/>
          </a:prstGeom>
          <a:noFill/>
        </p:spPr>
      </p:pic>
      <p:pic>
        <p:nvPicPr>
          <p:cNvPr id="16" name="Picture 7" descr="C:\Users\standard\AppData\Local\Microsoft\Windows\Temporary Internet Files\Content.IE5\QDA77Z5D\MC900441785[1]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308304" y="4725144"/>
            <a:ext cx="936104" cy="936104"/>
          </a:xfrm>
          <a:prstGeom prst="rect">
            <a:avLst/>
          </a:prstGeom>
          <a:noFill/>
        </p:spPr>
      </p:pic>
      <p:pic>
        <p:nvPicPr>
          <p:cNvPr id="2050" name="Picture 2" descr="C:\Users\standard\AppData\Local\Microsoft\Windows\Temporary Internet Files\Content.IE5\2J34JFU8\MC900436903[1]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724128" y="2924944"/>
            <a:ext cx="857250" cy="857250"/>
          </a:xfrm>
          <a:prstGeom prst="rect">
            <a:avLst/>
          </a:prstGeom>
          <a:noFill/>
        </p:spPr>
      </p:pic>
      <p:pic>
        <p:nvPicPr>
          <p:cNvPr id="2051" name="Picture 3" descr="C:\Users\standard\AppData\Local\Microsoft\Windows\Temporary Internet Files\Content.IE5\QDA77Z5D\MC900088692[2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987824" y="4653136"/>
            <a:ext cx="728434" cy="845135"/>
          </a:xfrm>
          <a:prstGeom prst="rect">
            <a:avLst/>
          </a:prstGeom>
          <a:noFill/>
        </p:spPr>
      </p:pic>
      <p:pic>
        <p:nvPicPr>
          <p:cNvPr id="2052" name="Picture 4" descr="C:\Users\standard\AppData\Local\Microsoft\Windows\Temporary Internet Files\Content.IE5\GIR7FVX9\MC900441720[1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300192" y="3861048"/>
            <a:ext cx="795536" cy="795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0070C0"/>
            </a:solidFill>
          </a:ln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>
                  <a:solidFill>
                    <a:sysClr val="windowText" lastClr="00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Doplňte chybějící slovo:</a:t>
            </a:r>
            <a:endParaRPr lang="cs-CZ" b="1" dirty="0">
              <a:ln w="11430">
                <a:solidFill>
                  <a:sysClr val="windowText" lastClr="000000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0070C0"/>
            </a:solidFill>
          </a:ln>
        </p:spPr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cs-CZ" dirty="0" smtClean="0"/>
              <a:t>Tom  </a:t>
            </a:r>
            <a:r>
              <a:rPr lang="cs-CZ" dirty="0" err="1" smtClean="0">
                <a:ln>
                  <a:solidFill>
                    <a:schemeClr val="accent2"/>
                  </a:solidFill>
                </a:ln>
              </a:rPr>
              <a:t>mag</a:t>
            </a:r>
            <a:r>
              <a:rPr lang="cs-CZ" dirty="0" smtClean="0"/>
              <a:t>   </a:t>
            </a:r>
            <a:r>
              <a:rPr lang="cs-CZ" dirty="0" err="1" smtClean="0"/>
              <a:t>Schokolade</a:t>
            </a:r>
            <a:r>
              <a:rPr lang="cs-CZ" dirty="0" smtClean="0"/>
              <a:t> </a:t>
            </a:r>
            <a:r>
              <a:rPr lang="cs-CZ" dirty="0" err="1" smtClean="0"/>
              <a:t>nicht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err="1" smtClean="0"/>
              <a:t>Ich</a:t>
            </a:r>
            <a:r>
              <a:rPr lang="cs-CZ" dirty="0" smtClean="0"/>
              <a:t>  </a:t>
            </a:r>
            <a:r>
              <a:rPr lang="cs-CZ" dirty="0" err="1" smtClean="0">
                <a:ln>
                  <a:solidFill>
                    <a:schemeClr val="accent2"/>
                  </a:solidFill>
                </a:ln>
              </a:rPr>
              <a:t>mag</a:t>
            </a:r>
            <a:r>
              <a:rPr lang="cs-CZ" dirty="0" smtClean="0"/>
              <a:t>   </a:t>
            </a:r>
            <a:r>
              <a:rPr lang="cs-CZ" dirty="0" err="1" smtClean="0"/>
              <a:t>Apfelstrudel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err="1" smtClean="0"/>
              <a:t>Wir</a:t>
            </a:r>
            <a:r>
              <a:rPr lang="cs-CZ" dirty="0" smtClean="0"/>
              <a:t>  </a:t>
            </a:r>
            <a:r>
              <a:rPr lang="cs-CZ" dirty="0" err="1" smtClean="0">
                <a:ln>
                  <a:solidFill>
                    <a:schemeClr val="accent2"/>
                  </a:solidFill>
                </a:ln>
              </a:rPr>
              <a:t>m</a:t>
            </a:r>
            <a:r>
              <a:rPr lang="cs-CZ" dirty="0" err="1" smtClean="0">
                <a:ln>
                  <a:solidFill>
                    <a:schemeClr val="accent2"/>
                  </a:solidFill>
                </a:ln>
                <a:latin typeface="Calibri"/>
              </a:rPr>
              <a:t>ögen</a:t>
            </a:r>
            <a:r>
              <a:rPr lang="cs-CZ" dirty="0" smtClean="0">
                <a:latin typeface="Calibri"/>
              </a:rPr>
              <a:t>  </a:t>
            </a:r>
            <a:r>
              <a:rPr lang="cs-CZ" dirty="0" err="1" smtClean="0">
                <a:latin typeface="Calibri"/>
              </a:rPr>
              <a:t>Limonade</a:t>
            </a:r>
            <a:r>
              <a:rPr lang="cs-CZ" dirty="0" smtClean="0">
                <a:latin typeface="Calibri"/>
              </a:rPr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err="1" smtClean="0">
                <a:latin typeface="Calibri"/>
              </a:rPr>
              <a:t>Mögt</a:t>
            </a:r>
            <a:r>
              <a:rPr lang="cs-CZ" dirty="0" smtClean="0">
                <a:latin typeface="Calibri"/>
              </a:rPr>
              <a:t>   </a:t>
            </a:r>
            <a:r>
              <a:rPr lang="cs-CZ" dirty="0" err="1" smtClean="0">
                <a:ln>
                  <a:solidFill>
                    <a:schemeClr val="accent2"/>
                  </a:solidFill>
                </a:ln>
                <a:latin typeface="Calibri"/>
              </a:rPr>
              <a:t>ihr</a:t>
            </a:r>
            <a:r>
              <a:rPr lang="cs-CZ" dirty="0" smtClean="0">
                <a:latin typeface="Calibri"/>
              </a:rPr>
              <a:t>     </a:t>
            </a:r>
            <a:r>
              <a:rPr lang="cs-CZ" dirty="0" err="1" smtClean="0">
                <a:latin typeface="Calibri"/>
              </a:rPr>
              <a:t>Bananen</a:t>
            </a:r>
            <a:r>
              <a:rPr lang="cs-CZ" dirty="0" smtClean="0">
                <a:latin typeface="Calibri"/>
              </a:rPr>
              <a:t>?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err="1" smtClean="0">
                <a:latin typeface="Calibri"/>
              </a:rPr>
              <a:t>Magst</a:t>
            </a:r>
            <a:r>
              <a:rPr lang="cs-CZ" dirty="0" smtClean="0">
                <a:latin typeface="Calibri"/>
              </a:rPr>
              <a:t>   </a:t>
            </a:r>
            <a:r>
              <a:rPr lang="cs-CZ" dirty="0" err="1" smtClean="0">
                <a:ln>
                  <a:solidFill>
                    <a:schemeClr val="accent2"/>
                  </a:solidFill>
                </a:ln>
                <a:latin typeface="Calibri"/>
              </a:rPr>
              <a:t>du</a:t>
            </a:r>
            <a:r>
              <a:rPr lang="cs-CZ" dirty="0" smtClean="0">
                <a:latin typeface="Calibri"/>
              </a:rPr>
              <a:t>   </a:t>
            </a:r>
            <a:r>
              <a:rPr lang="cs-CZ" dirty="0" err="1" smtClean="0">
                <a:latin typeface="Calibri"/>
              </a:rPr>
              <a:t>Tomatensuppe</a:t>
            </a:r>
            <a:r>
              <a:rPr lang="cs-CZ" dirty="0" smtClean="0">
                <a:latin typeface="Calibri"/>
              </a:rPr>
              <a:t>?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>
                <a:latin typeface="Calibri"/>
              </a:rPr>
              <a:t>Felix </a:t>
            </a:r>
            <a:r>
              <a:rPr lang="cs-CZ" dirty="0" err="1" smtClean="0">
                <a:latin typeface="Calibri"/>
              </a:rPr>
              <a:t>und</a:t>
            </a:r>
            <a:r>
              <a:rPr lang="cs-CZ" dirty="0" smtClean="0">
                <a:latin typeface="Calibri"/>
              </a:rPr>
              <a:t> Karl  </a:t>
            </a:r>
            <a:r>
              <a:rPr lang="cs-CZ" dirty="0" err="1" smtClean="0">
                <a:ln>
                  <a:solidFill>
                    <a:schemeClr val="accent2"/>
                  </a:solidFill>
                </a:ln>
                <a:latin typeface="Calibri"/>
              </a:rPr>
              <a:t>mögen</a:t>
            </a:r>
            <a:r>
              <a:rPr lang="cs-CZ" dirty="0" smtClean="0">
                <a:latin typeface="Calibri"/>
              </a:rPr>
              <a:t>  </a:t>
            </a:r>
            <a:r>
              <a:rPr lang="cs-CZ" dirty="0" err="1" smtClean="0">
                <a:latin typeface="Calibri"/>
              </a:rPr>
              <a:t>Eiskaffee</a:t>
            </a:r>
            <a:r>
              <a:rPr lang="cs-CZ" dirty="0" smtClean="0">
                <a:latin typeface="Calibri"/>
              </a:rPr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 smtClean="0">
                <a:latin typeface="Calibri"/>
              </a:rPr>
              <a:t>Tina  </a:t>
            </a:r>
            <a:r>
              <a:rPr lang="cs-CZ" dirty="0" err="1" smtClean="0">
                <a:ln>
                  <a:solidFill>
                    <a:schemeClr val="accent2"/>
                  </a:solidFill>
                </a:ln>
                <a:latin typeface="Calibri"/>
              </a:rPr>
              <a:t>mag</a:t>
            </a:r>
            <a:r>
              <a:rPr lang="cs-CZ" dirty="0" smtClean="0">
                <a:latin typeface="Calibri"/>
              </a:rPr>
              <a:t>   </a:t>
            </a:r>
            <a:r>
              <a:rPr lang="cs-CZ" dirty="0" err="1" smtClean="0">
                <a:latin typeface="Calibri"/>
              </a:rPr>
              <a:t>Wurst</a:t>
            </a:r>
            <a:r>
              <a:rPr lang="cs-CZ" dirty="0" smtClean="0">
                <a:latin typeface="Calibri"/>
              </a:rPr>
              <a:t>.</a:t>
            </a:r>
            <a:endParaRPr lang="cs-CZ" dirty="0"/>
          </a:p>
        </p:txBody>
      </p:sp>
      <p:pic>
        <p:nvPicPr>
          <p:cNvPr id="3077" name="Picture 5" descr="C:\Users\standard\AppData\Local\Microsoft\Windows\Temporary Internet Files\Content.IE5\GIR7FVX9\MP900423637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0686" y="2060848"/>
            <a:ext cx="1944639" cy="237626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</p:pic>
      <p:sp>
        <p:nvSpPr>
          <p:cNvPr id="8" name="Výbuch 1 7"/>
          <p:cNvSpPr/>
          <p:nvPr/>
        </p:nvSpPr>
        <p:spPr>
          <a:xfrm>
            <a:off x="1763688" y="1628800"/>
            <a:ext cx="1152128" cy="648072"/>
          </a:xfrm>
          <a:prstGeom prst="irregularSeal1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ýbuch 1 8"/>
          <p:cNvSpPr/>
          <p:nvPr/>
        </p:nvSpPr>
        <p:spPr>
          <a:xfrm>
            <a:off x="1547664" y="2204864"/>
            <a:ext cx="1080120" cy="648072"/>
          </a:xfrm>
          <a:prstGeom prst="irregularSeal1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ýbuch 1 9"/>
          <p:cNvSpPr/>
          <p:nvPr/>
        </p:nvSpPr>
        <p:spPr>
          <a:xfrm>
            <a:off x="1691680" y="2780928"/>
            <a:ext cx="1368152" cy="648072"/>
          </a:xfrm>
          <a:prstGeom prst="irregularSeal1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ýbuch 1 10"/>
          <p:cNvSpPr/>
          <p:nvPr/>
        </p:nvSpPr>
        <p:spPr>
          <a:xfrm>
            <a:off x="1979712" y="3356992"/>
            <a:ext cx="1008112" cy="648072"/>
          </a:xfrm>
          <a:prstGeom prst="irregularSeal1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12" name="Výbuch 1 11"/>
          <p:cNvSpPr/>
          <p:nvPr/>
        </p:nvSpPr>
        <p:spPr>
          <a:xfrm>
            <a:off x="2123728" y="4005064"/>
            <a:ext cx="936104" cy="576064"/>
          </a:xfrm>
          <a:prstGeom prst="irregularSeal1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ýbuch 1 12"/>
          <p:cNvSpPr/>
          <p:nvPr/>
        </p:nvSpPr>
        <p:spPr>
          <a:xfrm>
            <a:off x="3347864" y="4437112"/>
            <a:ext cx="1368152" cy="792088"/>
          </a:xfrm>
          <a:prstGeom prst="irregularSeal1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ýbuch 1 13"/>
          <p:cNvSpPr/>
          <p:nvPr/>
        </p:nvSpPr>
        <p:spPr>
          <a:xfrm>
            <a:off x="1763688" y="5085184"/>
            <a:ext cx="1080120" cy="720080"/>
          </a:xfrm>
          <a:prstGeom prst="irregularSeal1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0070C0"/>
            </a:solidFill>
          </a:ln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Vyberte vhodnou variantu:</a:t>
            </a:r>
            <a:endParaRPr lang="cs-CZ" b="1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0070C0"/>
            </a:solidFill>
          </a:ln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Was</a:t>
            </a:r>
            <a:r>
              <a:rPr lang="cs-CZ" dirty="0" smtClean="0"/>
              <a:t> ............</a:t>
            </a:r>
            <a:r>
              <a:rPr lang="cs-CZ" dirty="0" err="1" smtClean="0"/>
              <a:t>du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..............Max </a:t>
            </a:r>
            <a:r>
              <a:rPr lang="cs-CZ" dirty="0" err="1" smtClean="0"/>
              <a:t>Wurst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Ich</a:t>
            </a:r>
            <a:r>
              <a:rPr lang="cs-CZ" dirty="0" smtClean="0"/>
              <a:t> .......</a:t>
            </a:r>
            <a:r>
              <a:rPr lang="cs-CZ" dirty="0" err="1" smtClean="0"/>
              <a:t>Tomaten</a:t>
            </a:r>
            <a:r>
              <a:rPr lang="cs-CZ" dirty="0" smtClean="0"/>
              <a:t> </a:t>
            </a:r>
            <a:r>
              <a:rPr lang="cs-CZ" dirty="0" err="1" smtClean="0"/>
              <a:t>nicht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Erika ........... </a:t>
            </a:r>
            <a:r>
              <a:rPr lang="cs-CZ" dirty="0" err="1" smtClean="0"/>
              <a:t>Melone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Sie</a:t>
            </a:r>
            <a:r>
              <a:rPr lang="cs-CZ" dirty="0" smtClean="0"/>
              <a:t> ........... </a:t>
            </a:r>
            <a:r>
              <a:rPr lang="cs-CZ" dirty="0" err="1" smtClean="0"/>
              <a:t>Bananen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Wir</a:t>
            </a:r>
            <a:r>
              <a:rPr lang="cs-CZ" dirty="0" smtClean="0"/>
              <a:t> ............. </a:t>
            </a:r>
            <a:r>
              <a:rPr lang="cs-CZ" dirty="0" err="1" smtClean="0"/>
              <a:t>Kaffee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............ </a:t>
            </a:r>
            <a:r>
              <a:rPr lang="cs-CZ" dirty="0" err="1" smtClean="0"/>
              <a:t>ihr</a:t>
            </a:r>
            <a:r>
              <a:rPr lang="cs-CZ" dirty="0" smtClean="0"/>
              <a:t> </a:t>
            </a:r>
            <a:r>
              <a:rPr lang="cs-CZ" dirty="0" err="1" smtClean="0"/>
              <a:t>Tee</a:t>
            </a:r>
            <a:r>
              <a:rPr lang="cs-CZ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err="1" smtClean="0"/>
              <a:t>Sie</a:t>
            </a:r>
            <a:r>
              <a:rPr lang="cs-CZ" dirty="0" smtClean="0"/>
              <a:t> ............</a:t>
            </a:r>
            <a:r>
              <a:rPr lang="cs-CZ" dirty="0" err="1" smtClean="0"/>
              <a:t>Schokolade</a:t>
            </a:r>
            <a:r>
              <a:rPr lang="cs-CZ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0070C0"/>
            </a:solidFill>
          </a:ln>
        </p:spPr>
        <p:txBody>
          <a:bodyPr/>
          <a:lstStyle/>
          <a:p>
            <a:pPr marL="514350" indent="-514350">
              <a:buAutoNum type="alphaLcParenR"/>
            </a:pPr>
            <a:r>
              <a:rPr lang="cs-CZ" dirty="0" err="1" smtClean="0"/>
              <a:t>mag</a:t>
            </a:r>
            <a:r>
              <a:rPr lang="cs-CZ" dirty="0" smtClean="0"/>
              <a:t>            b) </a:t>
            </a:r>
            <a:r>
              <a:rPr lang="cs-CZ" dirty="0" err="1" smtClean="0"/>
              <a:t>magst</a:t>
            </a:r>
            <a:endParaRPr lang="cs-CZ" dirty="0" smtClean="0"/>
          </a:p>
          <a:p>
            <a:pPr marL="514350" indent="-514350">
              <a:buNone/>
            </a:pPr>
            <a:r>
              <a:rPr lang="cs-CZ" dirty="0" smtClean="0"/>
              <a:t>a)   </a:t>
            </a:r>
            <a:r>
              <a:rPr lang="cs-CZ" dirty="0" err="1" smtClean="0"/>
              <a:t>mag</a:t>
            </a:r>
            <a:r>
              <a:rPr lang="cs-CZ" dirty="0" smtClean="0"/>
              <a:t>            b) </a:t>
            </a:r>
            <a:r>
              <a:rPr lang="cs-CZ" dirty="0" err="1" smtClean="0"/>
              <a:t>magst</a:t>
            </a:r>
            <a:endParaRPr lang="cs-CZ" dirty="0" smtClean="0"/>
          </a:p>
          <a:p>
            <a:pPr marL="514350" indent="-514350">
              <a:buAutoNum type="alphaLcParenR"/>
            </a:pPr>
            <a:r>
              <a:rPr lang="cs-CZ" dirty="0" err="1" smtClean="0"/>
              <a:t>mag</a:t>
            </a:r>
            <a:r>
              <a:rPr lang="cs-CZ" dirty="0" smtClean="0"/>
              <a:t>            b) </a:t>
            </a:r>
            <a:r>
              <a:rPr lang="cs-CZ" dirty="0" err="1" smtClean="0"/>
              <a:t>m</a:t>
            </a:r>
            <a:r>
              <a:rPr lang="cs-CZ" dirty="0" err="1" smtClean="0">
                <a:latin typeface="Calibri"/>
              </a:rPr>
              <a:t>ögt</a:t>
            </a:r>
            <a:endParaRPr lang="cs-CZ" dirty="0" smtClean="0">
              <a:latin typeface="Calibri"/>
            </a:endParaRPr>
          </a:p>
          <a:p>
            <a:pPr marL="514350" indent="-514350">
              <a:buNone/>
            </a:pPr>
            <a:r>
              <a:rPr lang="cs-CZ" dirty="0" smtClean="0">
                <a:latin typeface="Calibri"/>
              </a:rPr>
              <a:t>a)   </a:t>
            </a:r>
            <a:r>
              <a:rPr lang="cs-CZ" dirty="0" err="1" smtClean="0">
                <a:latin typeface="Calibri"/>
              </a:rPr>
              <a:t>mögen</a:t>
            </a:r>
            <a:r>
              <a:rPr lang="cs-CZ" dirty="0" smtClean="0">
                <a:latin typeface="Calibri"/>
              </a:rPr>
              <a:t>       b) </a:t>
            </a:r>
            <a:r>
              <a:rPr lang="cs-CZ" dirty="0" err="1" smtClean="0">
                <a:latin typeface="Calibri"/>
              </a:rPr>
              <a:t>mag</a:t>
            </a:r>
            <a:endParaRPr lang="cs-CZ" dirty="0" smtClean="0">
              <a:latin typeface="Calibri"/>
            </a:endParaRPr>
          </a:p>
          <a:p>
            <a:pPr marL="514350" indent="-514350">
              <a:buNone/>
            </a:pPr>
            <a:r>
              <a:rPr lang="cs-CZ" dirty="0" smtClean="0">
                <a:latin typeface="Calibri"/>
              </a:rPr>
              <a:t>a)   </a:t>
            </a:r>
            <a:r>
              <a:rPr lang="cs-CZ" dirty="0" err="1" smtClean="0">
                <a:latin typeface="Calibri"/>
              </a:rPr>
              <a:t>mögt</a:t>
            </a:r>
            <a:r>
              <a:rPr lang="cs-CZ" dirty="0" smtClean="0">
                <a:latin typeface="Calibri"/>
              </a:rPr>
              <a:t>          b) </a:t>
            </a:r>
            <a:r>
              <a:rPr lang="cs-CZ" dirty="0" err="1" smtClean="0">
                <a:latin typeface="Calibri"/>
              </a:rPr>
              <a:t>mag</a:t>
            </a:r>
            <a:endParaRPr lang="cs-CZ" dirty="0" smtClean="0">
              <a:latin typeface="Calibri"/>
            </a:endParaRPr>
          </a:p>
          <a:p>
            <a:pPr marL="514350" indent="-514350">
              <a:buNone/>
            </a:pPr>
            <a:r>
              <a:rPr lang="cs-CZ" dirty="0" smtClean="0">
                <a:latin typeface="Calibri"/>
              </a:rPr>
              <a:t>a)   </a:t>
            </a:r>
            <a:r>
              <a:rPr lang="cs-CZ" dirty="0" err="1" smtClean="0"/>
              <a:t>mögen</a:t>
            </a:r>
            <a:r>
              <a:rPr lang="cs-CZ" dirty="0" smtClean="0"/>
              <a:t>       b) </a:t>
            </a:r>
            <a:r>
              <a:rPr lang="cs-CZ" dirty="0" err="1" smtClean="0"/>
              <a:t>mögt</a:t>
            </a:r>
            <a:endParaRPr lang="cs-CZ" dirty="0" smtClean="0"/>
          </a:p>
          <a:p>
            <a:pPr marL="514350" indent="-514350">
              <a:buAutoNum type="alphaLcParenR"/>
            </a:pPr>
            <a:r>
              <a:rPr lang="cs-CZ" dirty="0" err="1" smtClean="0"/>
              <a:t>mögt</a:t>
            </a:r>
            <a:r>
              <a:rPr lang="cs-CZ" dirty="0" smtClean="0"/>
              <a:t>          b) </a:t>
            </a:r>
            <a:r>
              <a:rPr lang="cs-CZ" dirty="0" err="1" smtClean="0"/>
              <a:t>mögen</a:t>
            </a:r>
            <a:endParaRPr lang="cs-CZ" dirty="0" smtClean="0"/>
          </a:p>
          <a:p>
            <a:pPr marL="514350" indent="-514350">
              <a:buNone/>
            </a:pPr>
            <a:r>
              <a:rPr lang="cs-CZ" dirty="0" smtClean="0"/>
              <a:t>a)   </a:t>
            </a:r>
            <a:r>
              <a:rPr lang="cs-CZ" dirty="0" err="1" smtClean="0"/>
              <a:t>mögen</a:t>
            </a:r>
            <a:r>
              <a:rPr lang="cs-CZ" dirty="0" smtClean="0"/>
              <a:t>       b) </a:t>
            </a:r>
            <a:r>
              <a:rPr lang="cs-CZ" dirty="0" err="1" smtClean="0"/>
              <a:t>magst</a:t>
            </a:r>
            <a:endParaRPr lang="cs-CZ" dirty="0"/>
          </a:p>
        </p:txBody>
      </p:sp>
      <p:sp>
        <p:nvSpPr>
          <p:cNvPr id="6" name="Zaoblený obdélník 5"/>
          <p:cNvSpPr/>
          <p:nvPr/>
        </p:nvSpPr>
        <p:spPr>
          <a:xfrm>
            <a:off x="5148064" y="1700808"/>
            <a:ext cx="1008112" cy="3600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Zaoblený obdélník 6"/>
          <p:cNvSpPr/>
          <p:nvPr/>
        </p:nvSpPr>
        <p:spPr>
          <a:xfrm>
            <a:off x="7164288" y="2204864"/>
            <a:ext cx="1008112" cy="3600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aoblený obdélník 7"/>
          <p:cNvSpPr/>
          <p:nvPr/>
        </p:nvSpPr>
        <p:spPr>
          <a:xfrm>
            <a:off x="7164288" y="2708920"/>
            <a:ext cx="1008112" cy="3600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aoblený obdélník 8"/>
          <p:cNvSpPr/>
          <p:nvPr/>
        </p:nvSpPr>
        <p:spPr>
          <a:xfrm>
            <a:off x="5220072" y="3284984"/>
            <a:ext cx="1008112" cy="3600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>
            <a:off x="5220072" y="3789040"/>
            <a:ext cx="1008112" cy="3600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aoblený obdélník 10"/>
          <p:cNvSpPr/>
          <p:nvPr/>
        </p:nvSpPr>
        <p:spPr>
          <a:xfrm>
            <a:off x="7164288" y="4293096"/>
            <a:ext cx="1008112" cy="3600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Zaoblený obdélník 11"/>
          <p:cNvSpPr/>
          <p:nvPr/>
        </p:nvSpPr>
        <p:spPr>
          <a:xfrm>
            <a:off x="7164288" y="4797152"/>
            <a:ext cx="1008112" cy="3600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aoblený obdélník 12"/>
          <p:cNvSpPr/>
          <p:nvPr/>
        </p:nvSpPr>
        <p:spPr>
          <a:xfrm>
            <a:off x="7164288" y="5301208"/>
            <a:ext cx="1008112" cy="3600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291</Words>
  <Application>Microsoft Office PowerPoint</Application>
  <PresentationFormat>Předvádění na obrazovce (4:3)</PresentationFormat>
  <Paragraphs>70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Calibri</vt:lpstr>
      <vt:lpstr>Motiv sady Office</vt:lpstr>
      <vt:lpstr>Sloveso mögen (mít rád) </vt:lpstr>
      <vt:lpstr>Přiřaďte:</vt:lpstr>
      <vt:lpstr>Tvořte věty:</vt:lpstr>
      <vt:lpstr>Zápor kein + 4. pád</vt:lpstr>
      <vt:lpstr>Skloňujeme:</vt:lpstr>
      <vt:lpstr>Ptejte se a odpovídejte:</vt:lpstr>
      <vt:lpstr>Doplňte chybějící slovo:</vt:lpstr>
      <vt:lpstr>Vyberte vhodnou variantu: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standard</dc:creator>
  <cp:lastModifiedBy>Jan Vařák</cp:lastModifiedBy>
  <cp:revision>28</cp:revision>
  <dcterms:created xsi:type="dcterms:W3CDTF">2013-12-01T16:03:39Z</dcterms:created>
  <dcterms:modified xsi:type="dcterms:W3CDTF">2020-03-22T10:11:58Z</dcterms:modified>
</cp:coreProperties>
</file>